
<file path=[Content_Types].xml><?xml version="1.0" encoding="utf-8"?>
<Types xmlns="http://schemas.openxmlformats.org/package/2006/content-types">
  <Default Extension="jpeg" ContentType="image/jpeg"/>
  <Default Extension="jpg" ContentType="image/jpeg"/>
  <Default Extension="jpg!d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notesMasterIdLst>
    <p:notesMasterId r:id="rId25"/>
  </p:notesMasterIdLst>
  <p:handoutMasterIdLst>
    <p:handoutMasterId r:id="rId26"/>
  </p:handoutMasterIdLst>
  <p:sldIdLst>
    <p:sldId id="377" r:id="rId2"/>
    <p:sldId id="390" r:id="rId3"/>
    <p:sldId id="379" r:id="rId4"/>
    <p:sldId id="406" r:id="rId5"/>
    <p:sldId id="405" r:id="rId6"/>
    <p:sldId id="380" r:id="rId7"/>
    <p:sldId id="408" r:id="rId8"/>
    <p:sldId id="381" r:id="rId9"/>
    <p:sldId id="407" r:id="rId10"/>
    <p:sldId id="385" r:id="rId11"/>
    <p:sldId id="382" r:id="rId12"/>
    <p:sldId id="384" r:id="rId13"/>
    <p:sldId id="394" r:id="rId14"/>
    <p:sldId id="388" r:id="rId15"/>
    <p:sldId id="389" r:id="rId16"/>
    <p:sldId id="395" r:id="rId17"/>
    <p:sldId id="396" r:id="rId18"/>
    <p:sldId id="397" r:id="rId19"/>
    <p:sldId id="404" r:id="rId20"/>
    <p:sldId id="399" r:id="rId21"/>
    <p:sldId id="402" r:id="rId22"/>
    <p:sldId id="400" r:id="rId23"/>
    <p:sldId id="392" r:id="rId24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6E50"/>
    <a:srgbClr val="ECECEC"/>
    <a:srgbClr val="C16548"/>
    <a:srgbClr val="EFE9E7"/>
    <a:srgbClr val="E1C9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43" autoAdjust="0"/>
    <p:restoredTop sz="96281" autoAdjust="0"/>
  </p:normalViewPr>
  <p:slideViewPr>
    <p:cSldViewPr snapToGrid="0">
      <p:cViewPr varScale="1">
        <p:scale>
          <a:sx n="101" d="100"/>
          <a:sy n="101" d="100"/>
        </p:scale>
        <p:origin x="200" y="448"/>
      </p:cViewPr>
      <p:guideLst/>
    </p:cSldViewPr>
  </p:slideViewPr>
  <p:outlineViewPr>
    <p:cViewPr>
      <p:scale>
        <a:sx n="33" d="100"/>
        <a:sy n="33" d="100"/>
      </p:scale>
      <p:origin x="0" y="-68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92A-2A47-8540-B61EF21ECB0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92A-2A47-8540-B61EF21ECB0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92A-2A47-8540-B61EF21ECB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313984"/>
        <c:axId val="262302192"/>
      </c:lineChart>
      <c:catAx>
        <c:axId val="189313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62302192"/>
        <c:crosses val="autoZero"/>
        <c:auto val="1"/>
        <c:lblAlgn val="ctr"/>
        <c:lblOffset val="100"/>
        <c:noMultiLvlLbl val="0"/>
      </c:catAx>
      <c:valAx>
        <c:axId val="262302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89313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197" b="0" i="0" u="none" strike="noStrike" kern="1200" baseline="0" noProof="0">
              <a:solidFill>
                <a:schemeClr val="accent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GB" noProof="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72623BC-5453-41D9-8AAA-DC8C046E78B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7D222-4B37-4341-A20E-5F7F6C34485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36061D9A-746F-451D-A588-E1812F761F0E}" type="datetimeFigureOut">
              <a:rPr lang="en-GB" smtClean="0"/>
              <a:t>26/11/2022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66901-B1E0-4CE0-9E4B-28767C8733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224F09-7EC3-4666-A1BC-C6E796D196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F248A818-BD7E-4D23-9FDE-11234E86998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06676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2.jpg!d>
</file>

<file path=ppt/media/image3.jpeg>
</file>

<file path=ppt/media/image4.jpeg>
</file>

<file path=ppt/media/image5.png>
</file>

<file path=ppt/media/image6.jp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30AB2845-231E-434A-B678-E6CE4B27D651}" type="datetimeFigureOut">
              <a:rPr lang="en-GB" smtClean="0"/>
              <a:t>26/11/2022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943A4303-F8B1-2446-9487-0E9B8F29976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1243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98458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45253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3419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51473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642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52265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22297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5943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18089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3771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943A4303-F8B1-2446-9487-0E9B8F299762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4396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2275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8029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7008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943A4303-F8B1-2446-9487-0E9B8F299762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2362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246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6652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3170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1177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159547C-AB38-C793-550F-7C7D6CEE22D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8224" y="-1"/>
            <a:ext cx="11035552" cy="6858001"/>
          </a:xfrm>
          <a:noFill/>
        </p:spPr>
        <p:txBody>
          <a:bodyPr lIns="0" tIns="0" rIns="0" bIns="0" rtlCol="0" anchor="ctr">
            <a:noAutofit/>
          </a:bodyPr>
          <a:lstStyle>
            <a:lvl1pPr algn="l">
              <a:defRPr lang="en-GB" sz="8000" kern="1200" spc="1000" baseline="0">
                <a:ln>
                  <a:noFill/>
                </a:ln>
                <a:solidFill>
                  <a:srgbClr val="CB6E50"/>
                </a:solidFill>
                <a:latin typeface="+mj-lt"/>
              </a:defRPr>
            </a:lvl1pPr>
          </a:lstStyle>
          <a:p>
            <a:pPr rtl="0"/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</a:p>
        </p:txBody>
      </p:sp>
      <p:sp>
        <p:nvSpPr>
          <p:cNvPr id="8" name="Picture Placeholder 26">
            <a:extLst>
              <a:ext uri="{FF2B5EF4-FFF2-40B4-BE49-F238E27FC236}">
                <a16:creationId xmlns:a16="http://schemas.microsoft.com/office/drawing/2014/main" id="{C0B4C216-E27C-7A50-CF5C-D340913FF5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8308" y="604554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400"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4CF15-8EEB-3E61-A35B-A44FACDCD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8308" y="5901989"/>
            <a:ext cx="4085468" cy="468087"/>
          </a:xfrm>
        </p:spPr>
        <p:txBody>
          <a:bodyPr lIns="0" tIns="0" rIns="0" bIns="0" rtlCol="0">
            <a:normAutofit/>
          </a:bodyPr>
          <a:lstStyle>
            <a:lvl1pPr marL="0" indent="0" algn="ctr">
              <a:buNone/>
              <a:defRPr lang="en-GB" sz="18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30254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rtlCol="0" anchor="t"/>
          <a:lstStyle>
            <a:lvl1pPr algn="ctr">
              <a:defRPr lang="en-GB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916A793-0543-8519-4E06-4D8E6A4E8C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837944"/>
            <a:ext cx="11353800" cy="3019086"/>
          </a:xfrm>
        </p:spPr>
        <p:txBody>
          <a:bodyPr rtlCol="0">
            <a:noAutofit/>
          </a:bodyPr>
          <a:lstStyle>
            <a:lvl1pPr>
              <a:defRPr lang="en-GB" sz="3200"/>
            </a:lvl1pPr>
            <a:lvl2pPr marL="457200" indent="0" algn="l">
              <a:buNone/>
              <a:defRPr lang="en-GB" sz="1400"/>
            </a:lvl2pPr>
            <a:lvl3pPr>
              <a:defRPr lang="en-GB" sz="2400"/>
            </a:lvl3pPr>
            <a:lvl4pPr>
              <a:defRPr lang="en-GB" sz="2000"/>
            </a:lvl4pPr>
            <a:lvl5pPr>
              <a:defRPr lang="en-GB" sz="2000"/>
            </a:lvl5pPr>
            <a:lvl6pPr>
              <a:defRPr lang="en-GB" sz="2000"/>
            </a:lvl6pPr>
            <a:lvl7pPr>
              <a:defRPr lang="en-GB" sz="2000"/>
            </a:lvl7pPr>
            <a:lvl8pPr>
              <a:defRPr lang="en-GB" sz="2000"/>
            </a:lvl8pPr>
            <a:lvl9pPr>
              <a:defRPr lang="en-GB" sz="2000"/>
            </a:lvl9pPr>
          </a:lstStyle>
          <a:p>
            <a:pPr lvl="1" rtl="0"/>
            <a:r>
              <a:rPr lang="en-GB"/>
              <a:t>Smart Graphic</a:t>
            </a:r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2FA2A82A-5FFB-EAB7-624A-E00F9EA6DE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8459" y="5232509"/>
            <a:ext cx="2188729" cy="493151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en-GB"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Edit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1DD59288-2C4C-BA2F-F3C9-CEEC7BBAE55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547242" y="5232509"/>
            <a:ext cx="2188728" cy="493151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en-GB"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Edit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A221A6B3-B644-8124-2E99-CBB5C1C0B2E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456023" y="5232509"/>
            <a:ext cx="2188729" cy="493151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en-GB"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Edit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282FC433-EED8-C305-2AE2-E3BC9D42E5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364806" y="5232509"/>
            <a:ext cx="2188729" cy="493151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en-GB"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Edit</a:t>
            </a:r>
          </a:p>
        </p:txBody>
      </p:sp>
      <p:sp>
        <p:nvSpPr>
          <p:cNvPr id="9" name="Text Placeholder 18">
            <a:extLst>
              <a:ext uri="{FF2B5EF4-FFF2-40B4-BE49-F238E27FC236}">
                <a16:creationId xmlns:a16="http://schemas.microsoft.com/office/drawing/2014/main" id="{0824A580-B433-CC76-2FDC-C607FC5ECF8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38459" y="5742851"/>
            <a:ext cx="2188729" cy="369332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lang="en-GB"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479803CA-9514-7183-8AC8-13CC5B84064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547241" y="5742851"/>
            <a:ext cx="2188729" cy="369332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lang="en-GB"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861F1384-35C1-15D1-9228-D96AC95355B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56023" y="5742851"/>
            <a:ext cx="2188729" cy="369332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lang="en-GB"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1" name="Text Placeholder 18">
            <a:extLst>
              <a:ext uri="{FF2B5EF4-FFF2-40B4-BE49-F238E27FC236}">
                <a16:creationId xmlns:a16="http://schemas.microsoft.com/office/drawing/2014/main" id="{38B1D216-8DC7-A8D4-4857-4C7529D982E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64806" y="5742851"/>
            <a:ext cx="2188729" cy="369332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lang="en-GB"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6359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6">
            <a:extLst>
              <a:ext uri="{FF2B5EF4-FFF2-40B4-BE49-F238E27FC236}">
                <a16:creationId xmlns:a16="http://schemas.microsoft.com/office/drawing/2014/main" id="{E0689DF6-C6F5-534C-0D45-ED59D003128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60958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GB" sz="1400"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8A60E5-D102-7326-D77E-C6DF8BDDA7D6}"/>
              </a:ext>
            </a:extLst>
          </p:cNvPr>
          <p:cNvSpPr txBox="1"/>
          <p:nvPr userDrawn="1"/>
        </p:nvSpPr>
        <p:spPr>
          <a:xfrm>
            <a:off x="6598508" y="60795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D67076B-6CF0-B20E-9689-27FA1127A7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48851" y="0"/>
            <a:ext cx="8160152" cy="6858000"/>
          </a:xfrm>
        </p:spPr>
        <p:txBody>
          <a:bodyPr rtlCol="0" anchor="ctr">
            <a:noAutofit/>
          </a:bodyPr>
          <a:lstStyle>
            <a:lvl1pPr algn="l">
              <a:defRPr lang="en-GB" sz="8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  <a:br>
              <a:rPr lang="en-GB" dirty="0"/>
            </a:br>
            <a:r>
              <a:rPr lang="en-GB"/>
              <a:t>Master title</a:t>
            </a:r>
          </a:p>
        </p:txBody>
      </p:sp>
    </p:spTree>
    <p:extLst>
      <p:ext uri="{BB962C8B-B14F-4D97-AF65-F5344CB8AC3E}">
        <p14:creationId xmlns:p14="http://schemas.microsoft.com/office/powerpoint/2010/main" val="23530924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F986A58D-6106-E01B-0BDC-2F992AD2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rtlCol="0" anchor="t"/>
          <a:lstStyle>
            <a:lvl1pPr>
              <a:defRPr lang="en-GB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3F266306-412A-D7DE-40EF-45BBA13E556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38460" y="2539313"/>
            <a:ext cx="685800" cy="6858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200" b="0" i="0"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3" name="Picture Placeholder 5">
            <a:extLst>
              <a:ext uri="{FF2B5EF4-FFF2-40B4-BE49-F238E27FC236}">
                <a16:creationId xmlns:a16="http://schemas.microsoft.com/office/drawing/2014/main" id="{28BF9A91-4021-72CF-EEBD-43B8B2F764A0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534372" y="2539313"/>
            <a:ext cx="685800" cy="6858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200" b="0" i="0"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0" name="Picture Placeholder 5">
            <a:extLst>
              <a:ext uri="{FF2B5EF4-FFF2-40B4-BE49-F238E27FC236}">
                <a16:creationId xmlns:a16="http://schemas.microsoft.com/office/drawing/2014/main" id="{5D88CB52-BC08-9751-260B-B531030DCAB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430282" y="2539313"/>
            <a:ext cx="685800" cy="6858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200" b="0" i="0"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06E6C850-58C9-7074-08C7-7D24B9A951F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26190" y="2539313"/>
            <a:ext cx="685800" cy="6858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200" b="0" i="0"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462" y="3397603"/>
            <a:ext cx="2227344" cy="43068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0A395A78-D15C-3B71-AC48-52F422FF299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34372" y="3397603"/>
            <a:ext cx="2227344" cy="43068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C26292D0-5ED9-B06E-0FEC-5ECF9B61DA1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430282" y="3397603"/>
            <a:ext cx="2227344" cy="43068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7025E22B-8EFC-3B41-7DF2-F2F0FBBFC2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326192" y="3397603"/>
            <a:ext cx="2227344" cy="43068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8" name="Text Placeholder 18">
            <a:extLst>
              <a:ext uri="{FF2B5EF4-FFF2-40B4-BE49-F238E27FC236}">
                <a16:creationId xmlns:a16="http://schemas.microsoft.com/office/drawing/2014/main" id="{459D7743-7A8F-C73A-B9D5-49190ED512A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8462" y="4000780"/>
            <a:ext cx="2227344" cy="2078744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7" name="Text Placeholder 18">
            <a:extLst>
              <a:ext uri="{FF2B5EF4-FFF2-40B4-BE49-F238E27FC236}">
                <a16:creationId xmlns:a16="http://schemas.microsoft.com/office/drawing/2014/main" id="{D4BD1280-EFE5-3F5B-2E53-29FC62D2218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534372" y="4000780"/>
            <a:ext cx="2227344" cy="2078744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6" name="Text Placeholder 18">
            <a:extLst>
              <a:ext uri="{FF2B5EF4-FFF2-40B4-BE49-F238E27FC236}">
                <a16:creationId xmlns:a16="http://schemas.microsoft.com/office/drawing/2014/main" id="{D7323A54-CEF7-D9AE-B43D-CCF5F95273C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0282" y="4000780"/>
            <a:ext cx="2227344" cy="2078744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5" name="Text Placeholder 18">
            <a:extLst>
              <a:ext uri="{FF2B5EF4-FFF2-40B4-BE49-F238E27FC236}">
                <a16:creationId xmlns:a16="http://schemas.microsoft.com/office/drawing/2014/main" id="{C50A54A3-4CD3-53F4-3FFE-F664FBFCB16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26191" y="4000780"/>
            <a:ext cx="2227344" cy="2078744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06642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75B86244-CE85-A100-2FAE-57F9E99595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3681" y="4554640"/>
            <a:ext cx="7156551" cy="99289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80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en-GB">
                <a:latin typeface="Felix Titling" pitchFamily="82" charset="77"/>
              </a:defRPr>
            </a:lvl2pPr>
            <a:lvl3pPr marL="914400" indent="0">
              <a:buNone/>
              <a:defRPr lang="en-GB">
                <a:latin typeface="Felix Titling" pitchFamily="82" charset="77"/>
              </a:defRPr>
            </a:lvl3pPr>
            <a:lvl4pPr marL="1371600" indent="0">
              <a:buNone/>
              <a:defRPr lang="en-GB">
                <a:latin typeface="Felix Titling" pitchFamily="82" charset="77"/>
              </a:defRPr>
            </a:lvl4pPr>
            <a:lvl5pPr marL="1828800" indent="0">
              <a:buNone/>
              <a:defRPr lang="en-GB">
                <a:latin typeface="Felix Titling" pitchFamily="82" charset="77"/>
              </a:defRPr>
            </a:lvl5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1BADE24-E02E-B86B-4973-FF07C9C25E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3681" y="1296361"/>
            <a:ext cx="7156551" cy="99289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80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en-GB">
                <a:latin typeface="Felix Titling" pitchFamily="82" charset="77"/>
              </a:defRPr>
            </a:lvl2pPr>
            <a:lvl3pPr marL="914400" indent="0">
              <a:buNone/>
              <a:defRPr lang="en-GB">
                <a:latin typeface="Felix Titling" pitchFamily="82" charset="77"/>
              </a:defRPr>
            </a:lvl3pPr>
            <a:lvl4pPr marL="1371600" indent="0">
              <a:buNone/>
              <a:defRPr lang="en-GB">
                <a:latin typeface="Felix Titling" pitchFamily="82" charset="77"/>
              </a:defRPr>
            </a:lvl4pPr>
            <a:lvl5pPr marL="1828800" indent="0">
              <a:buNone/>
              <a:defRPr lang="en-GB">
                <a:latin typeface="Felix Titling" pitchFamily="82" charset="77"/>
              </a:defRPr>
            </a:lvl5pPr>
          </a:lstStyle>
          <a:p>
            <a:pPr lvl="0" rtl="0"/>
            <a:r>
              <a:rPr lang="en-GB"/>
              <a:t>Master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96E5F1B-46ED-3EC5-71CF-9A8DF9B5AA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78452" y="1"/>
            <a:ext cx="5329866" cy="6857999"/>
          </a:xfrm>
          <a:custGeom>
            <a:avLst/>
            <a:gdLst>
              <a:gd name="connsiteX0" fmla="*/ 1468669 w 5329866"/>
              <a:gd name="connsiteY0" fmla="*/ 0 h 6857999"/>
              <a:gd name="connsiteX1" fmla="*/ 3861198 w 5329866"/>
              <a:gd name="connsiteY1" fmla="*/ 0 h 6857999"/>
              <a:gd name="connsiteX2" fmla="*/ 3935198 w 5329866"/>
              <a:gd name="connsiteY2" fmla="*/ 35648 h 6857999"/>
              <a:gd name="connsiteX3" fmla="*/ 5329866 w 5329866"/>
              <a:gd name="connsiteY3" fmla="*/ 2378939 h 6857999"/>
              <a:gd name="connsiteX4" fmla="*/ 5326197 w 5329866"/>
              <a:gd name="connsiteY4" fmla="*/ 2451597 h 6857999"/>
              <a:gd name="connsiteX5" fmla="*/ 5329866 w 5329866"/>
              <a:gd name="connsiteY5" fmla="*/ 2451597 h 6857999"/>
              <a:gd name="connsiteX6" fmla="*/ 5329866 w 5329866"/>
              <a:gd name="connsiteY6" fmla="*/ 4479062 h 6857999"/>
              <a:gd name="connsiteX7" fmla="*/ 5329866 w 5329866"/>
              <a:gd name="connsiteY7" fmla="*/ 4613614 h 6857999"/>
              <a:gd name="connsiteX8" fmla="*/ 5323072 w 5329866"/>
              <a:gd name="connsiteY8" fmla="*/ 4613614 h 6857999"/>
              <a:gd name="connsiteX9" fmla="*/ 5316108 w 5329866"/>
              <a:gd name="connsiteY9" fmla="*/ 4751536 h 6857999"/>
              <a:gd name="connsiteX10" fmla="*/ 4074162 w 5329866"/>
              <a:gd name="connsiteY10" fmla="*/ 6741331 h 6857999"/>
              <a:gd name="connsiteX11" fmla="*/ 3866902 w 5329866"/>
              <a:gd name="connsiteY11" fmla="*/ 6857999 h 6857999"/>
              <a:gd name="connsiteX12" fmla="*/ 1462965 w 5329866"/>
              <a:gd name="connsiteY12" fmla="*/ 6857999 h 6857999"/>
              <a:gd name="connsiteX13" fmla="*/ 1255705 w 5329866"/>
              <a:gd name="connsiteY13" fmla="*/ 6741331 h 6857999"/>
              <a:gd name="connsiteX14" fmla="*/ 13759 w 5329866"/>
              <a:gd name="connsiteY14" fmla="*/ 4751536 h 6857999"/>
              <a:gd name="connsiteX15" fmla="*/ 6794 w 5329866"/>
              <a:gd name="connsiteY15" fmla="*/ 4613614 h 6857999"/>
              <a:gd name="connsiteX16" fmla="*/ 2 w 5329866"/>
              <a:gd name="connsiteY16" fmla="*/ 4613614 h 6857999"/>
              <a:gd name="connsiteX17" fmla="*/ 2 w 5329866"/>
              <a:gd name="connsiteY17" fmla="*/ 4479104 h 6857999"/>
              <a:gd name="connsiteX18" fmla="*/ 0 w 5329866"/>
              <a:gd name="connsiteY18" fmla="*/ 4479062 h 6857999"/>
              <a:gd name="connsiteX19" fmla="*/ 2 w 5329866"/>
              <a:gd name="connsiteY19" fmla="*/ 4479020 h 6857999"/>
              <a:gd name="connsiteX20" fmla="*/ 2 w 5329866"/>
              <a:gd name="connsiteY20" fmla="*/ 2451597 h 6857999"/>
              <a:gd name="connsiteX21" fmla="*/ 3670 w 5329866"/>
              <a:gd name="connsiteY21" fmla="*/ 2451597 h 6857999"/>
              <a:gd name="connsiteX22" fmla="*/ 0 w 5329866"/>
              <a:gd name="connsiteY22" fmla="*/ 2378939 h 6857999"/>
              <a:gd name="connsiteX23" fmla="*/ 1394668 w 5329866"/>
              <a:gd name="connsiteY23" fmla="*/ 3564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329866" h="6857999">
                <a:moveTo>
                  <a:pt x="1468669" y="0"/>
                </a:moveTo>
                <a:lnTo>
                  <a:pt x="3861198" y="0"/>
                </a:lnTo>
                <a:lnTo>
                  <a:pt x="3935198" y="35648"/>
                </a:lnTo>
                <a:cubicBezTo>
                  <a:pt x="4765925" y="486926"/>
                  <a:pt x="5329866" y="1367075"/>
                  <a:pt x="5329866" y="2378939"/>
                </a:cubicBezTo>
                <a:lnTo>
                  <a:pt x="5326197" y="2451597"/>
                </a:lnTo>
                <a:lnTo>
                  <a:pt x="5329866" y="2451597"/>
                </a:lnTo>
                <a:lnTo>
                  <a:pt x="5329866" y="4479062"/>
                </a:lnTo>
                <a:lnTo>
                  <a:pt x="5329866" y="4613614"/>
                </a:lnTo>
                <a:lnTo>
                  <a:pt x="5323072" y="4613614"/>
                </a:lnTo>
                <a:lnTo>
                  <a:pt x="5316108" y="4751536"/>
                </a:lnTo>
                <a:cubicBezTo>
                  <a:pt x="5230813" y="5591417"/>
                  <a:pt x="4755512" y="6316001"/>
                  <a:pt x="4074162" y="6741331"/>
                </a:cubicBezTo>
                <a:lnTo>
                  <a:pt x="3866902" y="6857999"/>
                </a:lnTo>
                <a:lnTo>
                  <a:pt x="1462965" y="6857999"/>
                </a:lnTo>
                <a:lnTo>
                  <a:pt x="1255705" y="6741331"/>
                </a:lnTo>
                <a:cubicBezTo>
                  <a:pt x="574355" y="6316001"/>
                  <a:pt x="99054" y="5591417"/>
                  <a:pt x="13759" y="4751536"/>
                </a:cubicBezTo>
                <a:lnTo>
                  <a:pt x="6794" y="4613614"/>
                </a:lnTo>
                <a:lnTo>
                  <a:pt x="2" y="4613614"/>
                </a:lnTo>
                <a:lnTo>
                  <a:pt x="2" y="4479104"/>
                </a:lnTo>
                <a:lnTo>
                  <a:pt x="0" y="4479062"/>
                </a:lnTo>
                <a:lnTo>
                  <a:pt x="2" y="4479020"/>
                </a:lnTo>
                <a:lnTo>
                  <a:pt x="2" y="2451597"/>
                </a:lnTo>
                <a:lnTo>
                  <a:pt x="3670" y="2451597"/>
                </a:lnTo>
                <a:lnTo>
                  <a:pt x="0" y="2378939"/>
                </a:lnTo>
                <a:cubicBezTo>
                  <a:pt x="0" y="1367075"/>
                  <a:pt x="563941" y="486926"/>
                  <a:pt x="1394668" y="35648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400" b="0" i="0"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88BC5D-D10D-D2EE-8AE9-4CDCE46A20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3681" y="2404268"/>
            <a:ext cx="7217511" cy="2049462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GB" sz="8000" b="0" i="0" spc="10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en-GB"/>
              <a:t>Master Title</a:t>
            </a:r>
          </a:p>
        </p:txBody>
      </p:sp>
    </p:spTree>
    <p:extLst>
      <p:ext uri="{BB962C8B-B14F-4D97-AF65-F5344CB8AC3E}">
        <p14:creationId xmlns:p14="http://schemas.microsoft.com/office/powerpoint/2010/main" val="22122338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DAB6B870-F337-8AB9-902B-76B31B88B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039033"/>
            <a:ext cx="3478306" cy="3186954"/>
          </a:xfrm>
        </p:spPr>
        <p:txBody>
          <a:bodyPr vert="horz" lIns="0" tIns="0" rIns="0" bIns="0" rtlCol="0" anchor="t">
            <a:noAutofit/>
          </a:bodyPr>
          <a:lstStyle>
            <a:lvl1pPr>
              <a:lnSpc>
                <a:spcPct val="150000"/>
              </a:lnSpc>
              <a:defRPr lang="en-GB" sz="1600" b="1" i="0" spc="5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en-GB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96EB741-6571-225B-B7A7-4AA9D1E618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90962" y="0"/>
            <a:ext cx="4667994" cy="6857998"/>
          </a:xfrm>
          <a:noFill/>
        </p:spPr>
        <p:txBody>
          <a:bodyPr vert="horz" wrap="square" lIns="0" tIns="0" rIns="0" bIns="0" rtlCol="0" anchor="ctr">
            <a:noAutofit/>
          </a:bodyPr>
          <a:lstStyle>
            <a:lvl1pPr marL="0" indent="0">
              <a:buNone/>
              <a:defRPr lang="en-GB" sz="8000" spc="1000" dirty="0">
                <a:solidFill>
                  <a:schemeClr val="tx2">
                    <a:alpha val="10000"/>
                  </a:schemeClr>
                </a:solidFill>
                <a:effectLst/>
                <a:latin typeface="+mj-lt"/>
              </a:defRPr>
            </a:lvl1pPr>
          </a:lstStyle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/>
              <a:t>Thank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/>
              <a:t>Thank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/>
              <a:t>Thank 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/>
              <a:t>You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/>
              <a:t>You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/>
              <a:t>You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/>
              <a:t>you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6826FD8D-780A-4913-0206-2F5C031F37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90962" y="1209784"/>
            <a:ext cx="4667994" cy="3186954"/>
          </a:xfrm>
          <a:noFill/>
        </p:spPr>
        <p:txBody>
          <a:bodyPr vert="horz" wrap="square" lIns="0" tIns="0" rIns="0" bIns="0" rtlCol="0" anchor="ctr">
            <a:noAutofit/>
          </a:bodyPr>
          <a:lstStyle>
            <a:lvl1pPr marL="0" indent="0">
              <a:buNone/>
              <a:defRPr lang="en-GB" sz="8000" spc="1000" dirty="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/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2153117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F986A58D-6106-E01B-0BDC-2F992AD2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rtlCol="0" anchor="t"/>
          <a:lstStyle>
            <a:lvl1pPr>
              <a:defRPr lang="en-GB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F1B2C6-F3A6-F65F-DF38-0E32604698E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0" y="358823"/>
            <a:ext cx="6644109" cy="6858000"/>
          </a:xfrm>
        </p:spPr>
        <p:txBody>
          <a:bodyPr rtlCol="0" anchor="t">
            <a:noAutofit/>
          </a:bodyPr>
          <a:lstStyle>
            <a:lvl1pPr marL="0" indent="0">
              <a:lnSpc>
                <a:spcPct val="75000"/>
              </a:lnSpc>
              <a:spcBef>
                <a:spcPts val="0"/>
              </a:spcBef>
              <a:buNone/>
              <a:defRPr lang="en-GB" sz="76000" b="0" spc="1000">
                <a:solidFill>
                  <a:schemeClr val="accent1">
                    <a:alpha val="5000"/>
                  </a:schemeClr>
                </a:solidFill>
                <a:latin typeface="+mj-lt"/>
              </a:defRPr>
            </a:lvl1pPr>
            <a:lvl2pPr marL="457200" indent="0">
              <a:buNone/>
              <a:defRPr lang="en-GB" spc="1000">
                <a:latin typeface="Felix Titling" pitchFamily="82" charset="77"/>
              </a:defRPr>
            </a:lvl2pPr>
            <a:lvl3pPr marL="914400" indent="0">
              <a:buNone/>
              <a:defRPr lang="en-GB" spc="1000">
                <a:latin typeface="Felix Titling" pitchFamily="82" charset="77"/>
              </a:defRPr>
            </a:lvl3pPr>
            <a:lvl4pPr marL="1371600" indent="0">
              <a:buNone/>
              <a:defRPr lang="en-GB" spc="1000">
                <a:latin typeface="Felix Titling" pitchFamily="82" charset="77"/>
              </a:defRPr>
            </a:lvl4pPr>
            <a:lvl5pPr marL="1828800" indent="0">
              <a:buNone/>
              <a:defRPr lang="en-GB" spc="1000">
                <a:latin typeface="Felix Titling" pitchFamily="82" charset="77"/>
              </a:defRPr>
            </a:lvl5pPr>
          </a:lstStyle>
          <a:p>
            <a:pPr lvl="0" rtl="0"/>
            <a:r>
              <a:rPr lang="en-GB"/>
              <a:t>a</a:t>
            </a:r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462" y="2547296"/>
            <a:ext cx="2227344" cy="67781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25014DBD-FC37-6FBB-AEBA-C826652821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34373" y="2547296"/>
            <a:ext cx="2227344" cy="67781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F62835A7-C3E7-285E-CDF2-A44B022CFA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30284" y="2547296"/>
            <a:ext cx="2227344" cy="67781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EB251253-703B-546E-AB34-52E0AE4AA6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326194" y="2547296"/>
            <a:ext cx="2227344" cy="67781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AAD5CDF0-03F4-067C-A930-F9EEE3F0E32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38462" y="3225113"/>
            <a:ext cx="2227344" cy="2707233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1EA0E8C0-9652-ED9C-4CD9-6B72392D6DF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534369" y="3225113"/>
            <a:ext cx="2227344" cy="2707233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50155057-5F64-A44D-EBB6-913EC89187C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430041" y="3225113"/>
            <a:ext cx="2227344" cy="2707233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095532FA-0A0C-CF19-D640-F92609A7822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26191" y="3225113"/>
            <a:ext cx="2227344" cy="2707233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6189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6">
            <a:extLst>
              <a:ext uri="{FF2B5EF4-FFF2-40B4-BE49-F238E27FC236}">
                <a16:creationId xmlns:a16="http://schemas.microsoft.com/office/drawing/2014/main" id="{6A67D644-32E7-08DE-4A04-59BC59DA67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23536" y="697867"/>
            <a:ext cx="4344928" cy="5462266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400" b="0" i="0"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736204"/>
          </a:xfrm>
        </p:spPr>
        <p:txBody>
          <a:bodyPr rtlCol="0" anchor="ctr">
            <a:noAutofit/>
          </a:bodyPr>
          <a:lstStyle>
            <a:lvl1pPr algn="ctr">
              <a:defRPr lang="en-GB" sz="8000">
                <a:solidFill>
                  <a:schemeClr val="accent1"/>
                </a:solidFill>
                <a:latin typeface="+mj-lt"/>
              </a:defRPr>
            </a:lvl1pPr>
          </a:lstStyle>
          <a:p>
            <a:pPr rtl="0"/>
            <a:r>
              <a:rPr lang="en-GB"/>
              <a:t>Master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1A91CD-FAA1-12A5-36FC-FB6877A5CF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7235" y="5501848"/>
            <a:ext cx="10515600" cy="135615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GB" sz="8000" b="0" spc="5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rtl="0"/>
            <a:r>
              <a:rPr lang="en-GB"/>
              <a:t>Master title</a:t>
            </a:r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960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10349A9-96E5-48EF-811D-326560B8C1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0572" y="1188358"/>
            <a:ext cx="5962964" cy="1335273"/>
          </a:xfrm>
        </p:spPr>
        <p:txBody>
          <a:bodyPr lIns="0" tIns="0" rIns="0" bIns="0" rtlCol="0" anchor="t">
            <a:noAutofit/>
          </a:bodyPr>
          <a:lstStyle>
            <a:lvl1pPr>
              <a:defRPr lang="en-GB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en-GB"/>
              <a:t>Master title style</a:t>
            </a:r>
          </a:p>
        </p:txBody>
      </p:sp>
      <p:sp>
        <p:nvSpPr>
          <p:cNvPr id="15" name="Picture Placeholder 26">
            <a:extLst>
              <a:ext uri="{FF2B5EF4-FFF2-40B4-BE49-F238E27FC236}">
                <a16:creationId xmlns:a16="http://schemas.microsoft.com/office/drawing/2014/main" id="{E0689DF6-C6F5-534C-0D45-ED59D003128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60958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400" b="0" i="0"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EB251253-703B-546E-AB34-52E0AE4AA6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90571" y="3000733"/>
            <a:ext cx="5763227" cy="2996309"/>
          </a:xfrm>
        </p:spPr>
        <p:txBody>
          <a:bodyPr lIns="0" tIns="0" rIns="0" bIns="0" rtlCol="0"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lang="en-GB"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8571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192137"/>
          </a:xfrm>
        </p:spPr>
        <p:txBody>
          <a:bodyPr lIns="0" tIns="0" rIns="0" bIns="0" rtlCol="0" anchor="t"/>
          <a:lstStyle>
            <a:lvl1pPr algn="ctr">
              <a:defRPr lang="en-GB" sz="5500">
                <a:solidFill>
                  <a:schemeClr val="accent4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08E835A2-9A63-E732-F9E2-A4F4914B17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6455" y="1834688"/>
            <a:ext cx="5310927" cy="723085"/>
          </a:xfrm>
          <a:solidFill>
            <a:schemeClr val="accent4"/>
          </a:solidFill>
          <a:ln>
            <a:solidFill>
              <a:schemeClr val="accent4"/>
            </a:solidFill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en-GB" sz="2400" b="0" i="0" spc="5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/>
              <a:t>Master text styles</a:t>
            </a:r>
          </a:p>
        </p:txBody>
      </p: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CA4D69F-DA63-104E-3FB3-1F2D82C3B59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244466" y="1834688"/>
            <a:ext cx="5310927" cy="723085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en-GB" sz="2400" b="0" i="0" spc="5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/>
              <a:t>Master text styles</a:t>
            </a:r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6455" y="2557773"/>
            <a:ext cx="1769072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en-GB"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Master text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CAC50623-C141-FF48-2679-AD0F48D51D1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05526" y="2557773"/>
            <a:ext cx="1772935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en-GB"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Master text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FAAA39D6-45B2-A7D3-5DC3-C2459FFFC1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78310" y="2557773"/>
            <a:ext cx="1769072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en-GB"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Master text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08456420-6A32-6316-DB13-BD852A1B7EC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244466" y="2557773"/>
            <a:ext cx="1769072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en-GB"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Master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4006011E-82D1-0E59-8663-132BB94A82A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013537" y="2557773"/>
            <a:ext cx="1772935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en-GB"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Master text</a:t>
            </a:r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979E2337-5EFF-E5EE-D81F-00E835015F4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786321" y="2557773"/>
            <a:ext cx="1769072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en-GB"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Master text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BAB66CF5-0D1B-FF68-BB2E-8A5D28F0BC5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6455" y="2983478"/>
            <a:ext cx="1769071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en-GB"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52E7EFCE-36D7-CF86-2FEF-E3734FE9950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2405295" y="2983478"/>
            <a:ext cx="1772935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en-GB"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6E1DCC08-6799-A1AC-28C2-A872BAF1E55A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4178463" y="2983478"/>
            <a:ext cx="1768919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en-GB"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0" name="Text Placeholder 18">
            <a:extLst>
              <a:ext uri="{FF2B5EF4-FFF2-40B4-BE49-F238E27FC236}">
                <a16:creationId xmlns:a16="http://schemas.microsoft.com/office/drawing/2014/main" id="{CE1BF705-AAB1-D537-2C0D-A795D1D4D176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244466" y="2983478"/>
            <a:ext cx="1769071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en-GB"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5F504EFC-46D9-97D5-DA53-4D8EB52D134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013306" y="2983478"/>
            <a:ext cx="1772935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en-GB"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C1231552-C2DF-2460-9DCB-33B1379D7509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786474" y="2983478"/>
            <a:ext cx="1768919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en-GB"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7834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rtlCol="0" anchor="t"/>
          <a:lstStyle>
            <a:lvl1pPr algn="ctr">
              <a:defRPr lang="en-GB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7B17915-F2EE-16C0-9704-0911520961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2064" y="1655064"/>
            <a:ext cx="11164824" cy="4599432"/>
          </a:xfrm>
        </p:spPr>
        <p:txBody>
          <a:bodyPr rtlCol="0">
            <a:noAutofit/>
          </a:bodyPr>
          <a:lstStyle>
            <a:lvl1pPr>
              <a:defRPr lang="en-GB" sz="3200"/>
            </a:lvl1pPr>
            <a:lvl2pPr marL="457200" indent="0" algn="l">
              <a:buNone/>
              <a:defRPr lang="en-GB" sz="1400"/>
            </a:lvl2pPr>
            <a:lvl3pPr>
              <a:defRPr lang="en-GB" sz="2400"/>
            </a:lvl3pPr>
            <a:lvl4pPr>
              <a:defRPr lang="en-GB" sz="2000"/>
            </a:lvl4pPr>
            <a:lvl5pPr>
              <a:defRPr lang="en-GB" sz="2000"/>
            </a:lvl5pPr>
            <a:lvl6pPr>
              <a:defRPr lang="en-GB" sz="2000"/>
            </a:lvl6pPr>
            <a:lvl7pPr>
              <a:defRPr lang="en-GB" sz="2000"/>
            </a:lvl7pPr>
            <a:lvl8pPr>
              <a:defRPr lang="en-GB" sz="2000"/>
            </a:lvl8pPr>
            <a:lvl9pPr>
              <a:defRPr lang="en-GB" sz="2000"/>
            </a:lvl9pPr>
          </a:lstStyle>
          <a:p>
            <a:pPr lvl="1" rtl="0"/>
            <a:r>
              <a:rPr lang="en-GB"/>
              <a:t>Smart Graphic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9995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rtlCol="0" anchor="t"/>
          <a:lstStyle>
            <a:lvl1pPr algn="ctr">
              <a:defRPr lang="en-GB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A29FDC8-4969-6E0E-767C-B89B08D3D2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2336" y="2195513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GB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en-GB"/>
              <a:t>0</a:t>
            </a:r>
          </a:p>
        </p:txBody>
      </p:sp>
      <p:sp>
        <p:nvSpPr>
          <p:cNvPr id="7" name="Text Placeholder 18">
            <a:extLst>
              <a:ext uri="{FF2B5EF4-FFF2-40B4-BE49-F238E27FC236}">
                <a16:creationId xmlns:a16="http://schemas.microsoft.com/office/drawing/2014/main" id="{894B01F3-B2C5-4835-6EF9-A40EB06012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55389" y="2703910"/>
            <a:ext cx="1743062" cy="2503346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49CE4F9C-B2A8-323E-0B57-0B8FD348FA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820511" y="2196231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GB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en-GB"/>
              <a:t>0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E9B260B4-D1BC-635B-D388-0E1A9CF2C18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30848" y="2703910"/>
            <a:ext cx="1743062" cy="2503346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470C7D3-57C4-0583-E642-C6AB3565F6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732902" y="2196231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GB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en-GB"/>
              <a:t>0</a:t>
            </a:r>
          </a:p>
        </p:txBody>
      </p:sp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6978037E-3163-1C71-E997-16A7D05981D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10474" y="2703910"/>
            <a:ext cx="1743062" cy="2503346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7606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B59D176-085F-4D98-7EAC-587AAF3883F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496452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en-GB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en-GB">
                <a:latin typeface="Felix Titling" pitchFamily="82" charset="77"/>
              </a:defRPr>
            </a:lvl2pPr>
            <a:lvl3pPr marL="914400" indent="0">
              <a:buNone/>
              <a:defRPr lang="en-GB">
                <a:latin typeface="Felix Titling" pitchFamily="82" charset="77"/>
              </a:defRPr>
            </a:lvl3pPr>
            <a:lvl4pPr marL="1371600" indent="0">
              <a:buNone/>
              <a:defRPr lang="en-GB">
                <a:latin typeface="Felix Titling" pitchFamily="82" charset="77"/>
              </a:defRPr>
            </a:lvl4pPr>
            <a:lvl5pPr marL="1828800" indent="0">
              <a:buNone/>
              <a:defRPr lang="en-GB">
                <a:latin typeface="Felix Titling" pitchFamily="82" charset="77"/>
              </a:defRPr>
            </a:lvl5pPr>
          </a:lstStyle>
          <a:p>
            <a:pPr lvl="0" rtl="0"/>
            <a:r>
              <a:rPr lang="en-GB"/>
              <a:t>Master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35534993-EB28-20A0-649F-874B18BF08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642270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en-GB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en-GB">
                <a:latin typeface="Felix Titling" pitchFamily="82" charset="77"/>
              </a:defRPr>
            </a:lvl2pPr>
            <a:lvl3pPr marL="914400" indent="0">
              <a:buNone/>
              <a:defRPr lang="en-GB">
                <a:latin typeface="Felix Titling" pitchFamily="82" charset="77"/>
              </a:defRPr>
            </a:lvl3pPr>
            <a:lvl4pPr marL="1371600" indent="0">
              <a:buNone/>
              <a:defRPr lang="en-GB">
                <a:latin typeface="Felix Titling" pitchFamily="82" charset="77"/>
              </a:defRPr>
            </a:lvl4pPr>
            <a:lvl5pPr marL="1828800" indent="0">
              <a:buNone/>
              <a:defRPr lang="en-GB">
                <a:latin typeface="Felix Titling" pitchFamily="82" charset="77"/>
              </a:defRPr>
            </a:lvl5pPr>
          </a:lstStyle>
          <a:p>
            <a:pPr lvl="0" rtl="0"/>
            <a:r>
              <a:rPr lang="en-GB"/>
              <a:t>Master title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C343DEA5-C42E-2B07-9B4F-07365994AE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1780992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en-GB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en-GB">
                <a:latin typeface="Felix Titling" pitchFamily="82" charset="77"/>
              </a:defRPr>
            </a:lvl2pPr>
            <a:lvl3pPr marL="914400" indent="0">
              <a:buNone/>
              <a:defRPr lang="en-GB">
                <a:latin typeface="Felix Titling" pitchFamily="82" charset="77"/>
              </a:defRPr>
            </a:lvl3pPr>
            <a:lvl4pPr marL="1371600" indent="0">
              <a:buNone/>
              <a:defRPr lang="en-GB">
                <a:latin typeface="Felix Titling" pitchFamily="82" charset="77"/>
              </a:defRPr>
            </a:lvl4pPr>
            <a:lvl5pPr marL="1828800" indent="0">
              <a:buNone/>
              <a:defRPr lang="en-GB">
                <a:latin typeface="Felix Titling" pitchFamily="82" charset="77"/>
              </a:defRPr>
            </a:lvl5pPr>
          </a:lstStyle>
          <a:p>
            <a:pPr lvl="0" rtl="0"/>
            <a:r>
              <a:rPr lang="en-GB"/>
              <a:t>Master title</a:t>
            </a:r>
          </a:p>
        </p:txBody>
      </p:sp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575FF4D9-84C9-19DB-9830-B3FFCD6F520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2919714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en-GB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en-GB">
                <a:latin typeface="Felix Titling" pitchFamily="82" charset="77"/>
              </a:defRPr>
            </a:lvl2pPr>
            <a:lvl3pPr marL="914400" indent="0">
              <a:buNone/>
              <a:defRPr lang="en-GB">
                <a:latin typeface="Felix Titling" pitchFamily="82" charset="77"/>
              </a:defRPr>
            </a:lvl3pPr>
            <a:lvl4pPr marL="1371600" indent="0">
              <a:buNone/>
              <a:defRPr lang="en-GB">
                <a:latin typeface="Felix Titling" pitchFamily="82" charset="77"/>
              </a:defRPr>
            </a:lvl4pPr>
            <a:lvl5pPr marL="1828800" indent="0">
              <a:buNone/>
              <a:defRPr lang="en-GB">
                <a:latin typeface="Felix Titling" pitchFamily="82" charset="77"/>
              </a:defRPr>
            </a:lvl5pPr>
          </a:lstStyle>
          <a:p>
            <a:pPr lvl="0" rtl="0"/>
            <a:r>
              <a:rPr lang="en-GB"/>
              <a:t>Master title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C6101C39-E513-BB9E-A945-D86FEDC7EC1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5197158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en-GB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en-GB">
                <a:latin typeface="Felix Titling" pitchFamily="82" charset="77"/>
              </a:defRPr>
            </a:lvl2pPr>
            <a:lvl3pPr marL="914400" indent="0">
              <a:buNone/>
              <a:defRPr lang="en-GB">
                <a:latin typeface="Felix Titling" pitchFamily="82" charset="77"/>
              </a:defRPr>
            </a:lvl3pPr>
            <a:lvl4pPr marL="1371600" indent="0">
              <a:buNone/>
              <a:defRPr lang="en-GB">
                <a:latin typeface="Felix Titling" pitchFamily="82" charset="77"/>
              </a:defRPr>
            </a:lvl4pPr>
            <a:lvl5pPr marL="1828800" indent="0">
              <a:buNone/>
              <a:defRPr lang="en-GB">
                <a:latin typeface="Felix Titling" pitchFamily="82" charset="77"/>
              </a:defRPr>
            </a:lvl5pPr>
          </a:lstStyle>
          <a:p>
            <a:pPr lvl="0" rtl="0"/>
            <a:r>
              <a:rPr lang="en-GB"/>
              <a:t>Master title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992DB54E-3FB3-A115-7CFE-06CB747E0FC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335880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en-GB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en-GB">
                <a:latin typeface="Felix Titling" pitchFamily="82" charset="77"/>
              </a:defRPr>
            </a:lvl2pPr>
            <a:lvl3pPr marL="914400" indent="0">
              <a:buNone/>
              <a:defRPr lang="en-GB">
                <a:latin typeface="Felix Titling" pitchFamily="82" charset="77"/>
              </a:defRPr>
            </a:lvl3pPr>
            <a:lvl4pPr marL="1371600" indent="0">
              <a:buNone/>
              <a:defRPr lang="en-GB">
                <a:latin typeface="Felix Titling" pitchFamily="82" charset="77"/>
              </a:defRPr>
            </a:lvl4pPr>
            <a:lvl5pPr marL="1828800" indent="0">
              <a:buNone/>
              <a:defRPr lang="en-GB">
                <a:latin typeface="Felix Titling" pitchFamily="82" charset="77"/>
              </a:defRPr>
            </a:lvl5pPr>
          </a:lstStyle>
          <a:p>
            <a:pPr lvl="0" rtl="0"/>
            <a:r>
              <a:rPr lang="en-GB"/>
              <a:t>Master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78CB881-B4B6-F9E5-06B7-B87D6D5300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31067" y="-2"/>
            <a:ext cx="5329866" cy="6858002"/>
          </a:xfrm>
          <a:custGeom>
            <a:avLst/>
            <a:gdLst>
              <a:gd name="connsiteX0" fmla="*/ 1468671 w 5329866"/>
              <a:gd name="connsiteY0" fmla="*/ 0 h 6858002"/>
              <a:gd name="connsiteX1" fmla="*/ 3861196 w 5329866"/>
              <a:gd name="connsiteY1" fmla="*/ 0 h 6858002"/>
              <a:gd name="connsiteX2" fmla="*/ 3935199 w 5329866"/>
              <a:gd name="connsiteY2" fmla="*/ 35649 h 6858002"/>
              <a:gd name="connsiteX3" fmla="*/ 5329866 w 5329866"/>
              <a:gd name="connsiteY3" fmla="*/ 2378940 h 6858002"/>
              <a:gd name="connsiteX4" fmla="*/ 5326197 w 5329866"/>
              <a:gd name="connsiteY4" fmla="*/ 2451598 h 6858002"/>
              <a:gd name="connsiteX5" fmla="*/ 5329866 w 5329866"/>
              <a:gd name="connsiteY5" fmla="*/ 2451598 h 6858002"/>
              <a:gd name="connsiteX6" fmla="*/ 5329866 w 5329866"/>
              <a:gd name="connsiteY6" fmla="*/ 4479063 h 6858002"/>
              <a:gd name="connsiteX7" fmla="*/ 5329866 w 5329866"/>
              <a:gd name="connsiteY7" fmla="*/ 4613615 h 6858002"/>
              <a:gd name="connsiteX8" fmla="*/ 5323072 w 5329866"/>
              <a:gd name="connsiteY8" fmla="*/ 4613615 h 6858002"/>
              <a:gd name="connsiteX9" fmla="*/ 5316108 w 5329866"/>
              <a:gd name="connsiteY9" fmla="*/ 4751537 h 6858002"/>
              <a:gd name="connsiteX10" fmla="*/ 4074162 w 5329866"/>
              <a:gd name="connsiteY10" fmla="*/ 6741332 h 6858002"/>
              <a:gd name="connsiteX11" fmla="*/ 3866899 w 5329866"/>
              <a:gd name="connsiteY11" fmla="*/ 6858002 h 6858002"/>
              <a:gd name="connsiteX12" fmla="*/ 1462968 w 5329866"/>
              <a:gd name="connsiteY12" fmla="*/ 6858002 h 6858002"/>
              <a:gd name="connsiteX13" fmla="*/ 1255705 w 5329866"/>
              <a:gd name="connsiteY13" fmla="*/ 6741332 h 6858002"/>
              <a:gd name="connsiteX14" fmla="*/ 13759 w 5329866"/>
              <a:gd name="connsiteY14" fmla="*/ 4751537 h 6858002"/>
              <a:gd name="connsiteX15" fmla="*/ 6794 w 5329866"/>
              <a:gd name="connsiteY15" fmla="*/ 4613615 h 6858002"/>
              <a:gd name="connsiteX16" fmla="*/ 2 w 5329866"/>
              <a:gd name="connsiteY16" fmla="*/ 4613615 h 6858002"/>
              <a:gd name="connsiteX17" fmla="*/ 2 w 5329866"/>
              <a:gd name="connsiteY17" fmla="*/ 4479105 h 6858002"/>
              <a:gd name="connsiteX18" fmla="*/ 0 w 5329866"/>
              <a:gd name="connsiteY18" fmla="*/ 4479063 h 6858002"/>
              <a:gd name="connsiteX19" fmla="*/ 2 w 5329866"/>
              <a:gd name="connsiteY19" fmla="*/ 4479021 h 6858002"/>
              <a:gd name="connsiteX20" fmla="*/ 2 w 5329866"/>
              <a:gd name="connsiteY20" fmla="*/ 2451598 h 6858002"/>
              <a:gd name="connsiteX21" fmla="*/ 3670 w 5329866"/>
              <a:gd name="connsiteY21" fmla="*/ 2451598 h 6858002"/>
              <a:gd name="connsiteX22" fmla="*/ 0 w 5329866"/>
              <a:gd name="connsiteY22" fmla="*/ 2378940 h 6858002"/>
              <a:gd name="connsiteX23" fmla="*/ 1394668 w 5329866"/>
              <a:gd name="connsiteY23" fmla="*/ 35649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329866" h="6858002">
                <a:moveTo>
                  <a:pt x="1468671" y="0"/>
                </a:moveTo>
                <a:lnTo>
                  <a:pt x="3861196" y="0"/>
                </a:lnTo>
                <a:lnTo>
                  <a:pt x="3935199" y="35649"/>
                </a:lnTo>
                <a:cubicBezTo>
                  <a:pt x="4765925" y="486927"/>
                  <a:pt x="5329866" y="1367076"/>
                  <a:pt x="5329866" y="2378940"/>
                </a:cubicBezTo>
                <a:lnTo>
                  <a:pt x="5326197" y="2451598"/>
                </a:lnTo>
                <a:lnTo>
                  <a:pt x="5329866" y="2451598"/>
                </a:lnTo>
                <a:lnTo>
                  <a:pt x="5329866" y="4479063"/>
                </a:lnTo>
                <a:lnTo>
                  <a:pt x="5329866" y="4613615"/>
                </a:lnTo>
                <a:lnTo>
                  <a:pt x="5323072" y="4613615"/>
                </a:lnTo>
                <a:lnTo>
                  <a:pt x="5316108" y="4751537"/>
                </a:lnTo>
                <a:cubicBezTo>
                  <a:pt x="5230813" y="5591419"/>
                  <a:pt x="4755512" y="6316003"/>
                  <a:pt x="4074162" y="6741332"/>
                </a:cubicBezTo>
                <a:lnTo>
                  <a:pt x="3866899" y="6858002"/>
                </a:lnTo>
                <a:lnTo>
                  <a:pt x="1462968" y="6858002"/>
                </a:lnTo>
                <a:lnTo>
                  <a:pt x="1255705" y="6741332"/>
                </a:lnTo>
                <a:cubicBezTo>
                  <a:pt x="574355" y="6316003"/>
                  <a:pt x="99054" y="5591419"/>
                  <a:pt x="13759" y="4751537"/>
                </a:cubicBezTo>
                <a:lnTo>
                  <a:pt x="6794" y="4613615"/>
                </a:lnTo>
                <a:lnTo>
                  <a:pt x="2" y="4613615"/>
                </a:lnTo>
                <a:lnTo>
                  <a:pt x="2" y="4479105"/>
                </a:lnTo>
                <a:lnTo>
                  <a:pt x="0" y="4479063"/>
                </a:lnTo>
                <a:lnTo>
                  <a:pt x="2" y="4479021"/>
                </a:lnTo>
                <a:lnTo>
                  <a:pt x="2" y="2451598"/>
                </a:lnTo>
                <a:lnTo>
                  <a:pt x="3670" y="2451598"/>
                </a:lnTo>
                <a:lnTo>
                  <a:pt x="0" y="2378940"/>
                </a:lnTo>
                <a:cubicBezTo>
                  <a:pt x="0" y="1367076"/>
                  <a:pt x="563941" y="486927"/>
                  <a:pt x="1394668" y="3564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400" b="0" i="0"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B731088F-47E0-33BA-856D-6E68D4A69A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4054639"/>
            <a:ext cx="12192000" cy="996696"/>
          </a:xfrm>
        </p:spPr>
        <p:txBody>
          <a:bodyPr vert="horz" lIns="0" tIns="0" rIns="0" bIns="0" rtlCol="0" anchor="t">
            <a:noAutofit/>
          </a:bodyPr>
          <a:lstStyle>
            <a:lvl1pPr algn="ctr">
              <a:defRPr lang="en-GB" sz="8500" b="0" i="0" spc="100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 algn="ctr" rtl="0">
              <a:spcBef>
                <a:spcPts val="1000"/>
              </a:spcBef>
              <a:buFont typeface="Arial" panose="020B0604020202020204" pitchFamily="34" charset="0"/>
            </a:pPr>
            <a:r>
              <a:rPr lang="en-GB"/>
              <a:t>Master Title</a:t>
            </a:r>
          </a:p>
        </p:txBody>
      </p:sp>
    </p:spTree>
    <p:extLst>
      <p:ext uri="{BB962C8B-B14F-4D97-AF65-F5344CB8AC3E}">
        <p14:creationId xmlns:p14="http://schemas.microsoft.com/office/powerpoint/2010/main" val="1882853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0572" y="1188358"/>
            <a:ext cx="6099858" cy="1335273"/>
          </a:xfrm>
        </p:spPr>
        <p:txBody>
          <a:bodyPr lIns="0" tIns="0" rIns="0" bIns="0" rtlCol="0" anchor="t">
            <a:noAutofit/>
          </a:bodyPr>
          <a:lstStyle>
            <a:lvl1pPr>
              <a:defRPr lang="en-GB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en-GB"/>
              <a:t>Master title style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897E40-8096-E77D-E61A-A0AAC64EA41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38481" y="581371"/>
            <a:ext cx="3884344" cy="5415673"/>
          </a:xfrm>
          <a:custGeom>
            <a:avLst/>
            <a:gdLst>
              <a:gd name="connsiteX0" fmla="*/ 1942453 w 3884344"/>
              <a:gd name="connsiteY0" fmla="*/ 0 h 5415673"/>
              <a:gd name="connsiteX1" fmla="*/ 3874878 w 3884344"/>
              <a:gd name="connsiteY1" fmla="*/ 1743849 h 5415673"/>
              <a:gd name="connsiteX2" fmla="*/ 3884344 w 3884344"/>
              <a:gd name="connsiteY2" fmla="*/ 1931324 h 5415673"/>
              <a:gd name="connsiteX3" fmla="*/ 3884344 w 3884344"/>
              <a:gd name="connsiteY3" fmla="*/ 1953581 h 5415673"/>
              <a:gd name="connsiteX4" fmla="*/ 3882232 w 3884344"/>
              <a:gd name="connsiteY4" fmla="*/ 1995413 h 5415673"/>
              <a:gd name="connsiteX5" fmla="*/ 3884344 w 3884344"/>
              <a:gd name="connsiteY5" fmla="*/ 1995413 h 5415673"/>
              <a:gd name="connsiteX6" fmla="*/ 3884344 w 3884344"/>
              <a:gd name="connsiteY6" fmla="*/ 3571294 h 5415673"/>
              <a:gd name="connsiteX7" fmla="*/ 3879954 w 3884344"/>
              <a:gd name="connsiteY7" fmla="*/ 3571294 h 5415673"/>
              <a:gd name="connsiteX8" fmla="*/ 3874878 w 3884344"/>
              <a:gd name="connsiteY8" fmla="*/ 3671825 h 5415673"/>
              <a:gd name="connsiteX9" fmla="*/ 1942453 w 3884344"/>
              <a:gd name="connsiteY9" fmla="*/ 5415673 h 5415673"/>
              <a:gd name="connsiteX10" fmla="*/ 10029 w 3884344"/>
              <a:gd name="connsiteY10" fmla="*/ 3671825 h 5415673"/>
              <a:gd name="connsiteX11" fmla="*/ 4952 w 3884344"/>
              <a:gd name="connsiteY11" fmla="*/ 3571294 h 5415673"/>
              <a:gd name="connsiteX12" fmla="*/ 2 w 3884344"/>
              <a:gd name="connsiteY12" fmla="*/ 3571294 h 5415673"/>
              <a:gd name="connsiteX13" fmla="*/ 2 w 3884344"/>
              <a:gd name="connsiteY13" fmla="*/ 3473251 h 5415673"/>
              <a:gd name="connsiteX14" fmla="*/ 0 w 3884344"/>
              <a:gd name="connsiteY14" fmla="*/ 3473220 h 5415673"/>
              <a:gd name="connsiteX15" fmla="*/ 2 w 3884344"/>
              <a:gd name="connsiteY15" fmla="*/ 3473189 h 5415673"/>
              <a:gd name="connsiteX16" fmla="*/ 2 w 3884344"/>
              <a:gd name="connsiteY16" fmla="*/ 1995413 h 5415673"/>
              <a:gd name="connsiteX17" fmla="*/ 2675 w 3884344"/>
              <a:gd name="connsiteY17" fmla="*/ 1995413 h 5415673"/>
              <a:gd name="connsiteX18" fmla="*/ 0 w 3884344"/>
              <a:gd name="connsiteY18" fmla="*/ 1942453 h 5415673"/>
              <a:gd name="connsiteX19" fmla="*/ 1942453 w 3884344"/>
              <a:gd name="connsiteY19" fmla="*/ 0 h 5415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84344" h="5415673">
                <a:moveTo>
                  <a:pt x="1942453" y="0"/>
                </a:moveTo>
                <a:cubicBezTo>
                  <a:pt x="2948191" y="0"/>
                  <a:pt x="3775405" y="764355"/>
                  <a:pt x="3874878" y="1743849"/>
                </a:cubicBezTo>
                <a:lnTo>
                  <a:pt x="3884344" y="1931324"/>
                </a:lnTo>
                <a:lnTo>
                  <a:pt x="3884344" y="1953581"/>
                </a:lnTo>
                <a:lnTo>
                  <a:pt x="3882232" y="1995413"/>
                </a:lnTo>
                <a:lnTo>
                  <a:pt x="3884344" y="1995413"/>
                </a:lnTo>
                <a:lnTo>
                  <a:pt x="3884344" y="3571294"/>
                </a:lnTo>
                <a:lnTo>
                  <a:pt x="3879954" y="3571294"/>
                </a:lnTo>
                <a:lnTo>
                  <a:pt x="3874878" y="3671825"/>
                </a:lnTo>
                <a:cubicBezTo>
                  <a:pt x="3775404" y="4651319"/>
                  <a:pt x="2948192" y="5415673"/>
                  <a:pt x="1942453" y="5415673"/>
                </a:cubicBezTo>
                <a:cubicBezTo>
                  <a:pt x="936714" y="5415673"/>
                  <a:pt x="109502" y="4651319"/>
                  <a:pt x="10029" y="3671825"/>
                </a:cubicBezTo>
                <a:lnTo>
                  <a:pt x="4952" y="3571294"/>
                </a:lnTo>
                <a:lnTo>
                  <a:pt x="2" y="3571294"/>
                </a:lnTo>
                <a:lnTo>
                  <a:pt x="2" y="3473251"/>
                </a:lnTo>
                <a:lnTo>
                  <a:pt x="0" y="3473220"/>
                </a:lnTo>
                <a:lnTo>
                  <a:pt x="2" y="3473189"/>
                </a:lnTo>
                <a:lnTo>
                  <a:pt x="2" y="1995413"/>
                </a:lnTo>
                <a:lnTo>
                  <a:pt x="2675" y="1995413"/>
                </a:lnTo>
                <a:lnTo>
                  <a:pt x="0" y="1942453"/>
                </a:lnTo>
                <a:cubicBezTo>
                  <a:pt x="0" y="869666"/>
                  <a:pt x="869666" y="0"/>
                  <a:pt x="1942453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b="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6414DEE6-A86D-4699-E6EF-CE6745F5D4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0571" y="3000733"/>
            <a:ext cx="2916821" cy="42826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C68EE5CA-4729-4FEA-F1BC-F976BEEBC4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773609" y="3000733"/>
            <a:ext cx="2916821" cy="42826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CA3BC7A6-D12C-160A-CB5C-E5560525089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590571" y="3530279"/>
            <a:ext cx="2916821" cy="2466764"/>
          </a:xfrm>
        </p:spPr>
        <p:txBody>
          <a:bodyPr lIns="0" tIns="0" rIns="0" bIns="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2DF7BAB-7F6A-3D7B-F8A9-D7C4BD1D3B6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773609" y="3530279"/>
            <a:ext cx="2916821" cy="2466764"/>
          </a:xfrm>
        </p:spPr>
        <p:txBody>
          <a:bodyPr lIns="0" tIns="0" rIns="0" bIns="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en-GB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7724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B94F4E-FF39-0408-C3C6-A986750D8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1" y="365125"/>
            <a:ext cx="1091507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616EB-5E9D-04D9-F6DC-33F7E5BBA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8460" y="1825625"/>
            <a:ext cx="1091507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1C11A-4AAF-B1E1-B1F3-67C0A55EF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1033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GB" sz="1200" b="0" i="0" spc="50" baseline="0">
                <a:solidFill>
                  <a:schemeClr val="accent2">
                    <a:lumMod val="90000"/>
                  </a:schemeClr>
                </a:solidFill>
                <a:latin typeface="+mn-lt"/>
              </a:defRPr>
            </a:lvl1pPr>
          </a:lstStyle>
          <a:p>
            <a:pPr rtl="0"/>
            <a:fld id="{295C7AAE-A677-454A-8BDB-62A0650ACE9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63DBDAD-8830-10AA-86C7-A42D12292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8460" y="6356350"/>
            <a:ext cx="4114800" cy="365125"/>
          </a:xfrm>
          <a:prstGeom prst="rect">
            <a:avLst/>
          </a:prstGeom>
        </p:spPr>
        <p:txBody>
          <a:bodyPr rtlCol="0" anchor="ctr"/>
          <a:lstStyle>
            <a:lvl1pPr>
              <a:defRPr lang="en-GB" sz="1200" b="0" i="0" spc="50" baseline="0">
                <a:solidFill>
                  <a:schemeClr val="accent2">
                    <a:lumMod val="9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155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11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500" kern="1200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2000" b="1" i="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6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2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xhere.com/nl/photo/1153263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pxhere.com/en/photo/1450669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!d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xhere.com/en/photo/154941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computer-data-display-documents-577210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pexels.com/photo/coding-computer-data-depth-of-field-577585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06A25-0569-0BFE-AB1C-FC206CC58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224" y="-1"/>
            <a:ext cx="11035552" cy="6016979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product product​</a:t>
            </a:r>
            <a:br>
              <a:rPr lang="en-GB" dirty="0"/>
            </a:br>
            <a:r>
              <a:rPr lang="en-GB" sz="6600" dirty="0">
                <a:solidFill>
                  <a:schemeClr val="bg1"/>
                </a:solidFill>
              </a:rPr>
              <a:t>project 03</a:t>
            </a:r>
            <a:br>
              <a:rPr lang="en-GB" sz="6600" dirty="0">
                <a:solidFill>
                  <a:schemeClr val="bg1"/>
                </a:solidFill>
              </a:rPr>
            </a:br>
            <a:r>
              <a:rPr lang="en-GB" sz="6600" dirty="0">
                <a:solidFill>
                  <a:schemeClr val="bg1"/>
                </a:solidFill>
              </a:rPr>
              <a:t>Shipment</a:t>
            </a:r>
            <a:br>
              <a:rPr lang="en-GB" dirty="0"/>
            </a:br>
            <a:r>
              <a:rPr lang="en-GB" dirty="0"/>
              <a:t>summary</a:t>
            </a:r>
            <a:br>
              <a:rPr lang="en-GB" dirty="0"/>
            </a:br>
            <a:r>
              <a:rPr lang="en-GB" dirty="0"/>
              <a:t>summary</a:t>
            </a:r>
            <a:br>
              <a:rPr lang="en-GB" dirty="0"/>
            </a:br>
            <a:r>
              <a:rPr lang="en-GB" dirty="0"/>
              <a:t>summary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1171327-E529-B4E2-EFE8-A39CB45BE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241" y="4423144"/>
            <a:ext cx="4085468" cy="1492234"/>
          </a:xfrm>
        </p:spPr>
        <p:txBody>
          <a:bodyPr rtlCol="0">
            <a:normAutofit/>
          </a:bodyPr>
          <a:lstStyle>
            <a:defPPr>
              <a:defRPr lang="en-GB"/>
            </a:defPPr>
          </a:lstStyle>
          <a:p>
            <a:r>
              <a:rPr lang="en-GB" dirty="0"/>
              <a:t>GROUP 02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Josh Martin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Archana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Udeshi</a:t>
            </a:r>
            <a:r>
              <a:rPr lang="en-GB" dirty="0"/>
              <a:t> Pereira</a:t>
            </a:r>
          </a:p>
          <a:p>
            <a:endParaRPr lang="en-GB" dirty="0"/>
          </a:p>
        </p:txBody>
      </p:sp>
      <p:pic>
        <p:nvPicPr>
          <p:cNvPr id="7" name="Picture 6" descr="A picture containing stack, stacked&#10;&#10;Description automatically generated">
            <a:extLst>
              <a:ext uri="{FF2B5EF4-FFF2-40B4-BE49-F238E27FC236}">
                <a16:creationId xmlns:a16="http://schemas.microsoft.com/office/drawing/2014/main" id="{D5DF5D98-C003-785B-4269-E0D6C4596A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043605" y="0"/>
            <a:ext cx="45701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22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10C90-6BBE-F64E-8A60-EF9E60B2B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5500" spc="500">
                <a:solidFill>
                  <a:schemeClr val="accent4"/>
                </a:solidFill>
              </a:rPr>
              <a:t>Product roadmap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9EEB4B-BEE5-ACC5-4BA2-AA6194616633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22385F-CA51-6573-9F21-D1C4A381BDF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10</a:t>
            </a:fld>
            <a:endParaRPr lang="en-GB" dirty="0"/>
          </a:p>
        </p:txBody>
      </p:sp>
      <p:grpSp>
        <p:nvGrpSpPr>
          <p:cNvPr id="6" name="Group 5" descr="Timeline">
            <a:extLst>
              <a:ext uri="{FF2B5EF4-FFF2-40B4-BE49-F238E27FC236}">
                <a16:creationId xmlns:a16="http://schemas.microsoft.com/office/drawing/2014/main" id="{2D1EEEAF-5F3C-A2EF-525E-3E4299ED501F}"/>
              </a:ext>
            </a:extLst>
          </p:cNvPr>
          <p:cNvGrpSpPr/>
          <p:nvPr/>
        </p:nvGrpSpPr>
        <p:grpSpPr>
          <a:xfrm>
            <a:off x="698699" y="1813692"/>
            <a:ext cx="10915077" cy="3931302"/>
            <a:chOff x="419100" y="2172508"/>
            <a:chExt cx="11353799" cy="393130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F79C9-63CA-B09F-DB82-34E2BBFC2D8E}"/>
                </a:ext>
              </a:extLst>
            </p:cNvPr>
            <p:cNvSpPr/>
            <p:nvPr/>
          </p:nvSpPr>
          <p:spPr>
            <a:xfrm>
              <a:off x="419100" y="2172508"/>
              <a:ext cx="11353799" cy="3931302"/>
            </a:xfrm>
            <a:prstGeom prst="rect">
              <a:avLst/>
            </a:prstGeom>
            <a:noFill/>
          </p:spPr>
        </p:sp>
        <p:sp>
          <p:nvSpPr>
            <p:cNvPr id="8" name="Notched Right Arrow 7">
              <a:extLst>
                <a:ext uri="{FF2B5EF4-FFF2-40B4-BE49-F238E27FC236}">
                  <a16:creationId xmlns:a16="http://schemas.microsoft.com/office/drawing/2014/main" id="{EA27270A-BF3C-89DA-2EF4-37896691B69A}"/>
                </a:ext>
              </a:extLst>
            </p:cNvPr>
            <p:cNvSpPr/>
            <p:nvPr/>
          </p:nvSpPr>
          <p:spPr>
            <a:xfrm>
              <a:off x="419100" y="4070289"/>
              <a:ext cx="11353799" cy="148791"/>
            </a:xfrm>
            <a:prstGeom prst="notchedRightArrow">
              <a:avLst/>
            </a:prstGeom>
            <a:solidFill>
              <a:schemeClr val="accent4"/>
            </a:solidFill>
          </p:spPr>
          <p:style>
            <a:lnRef idx="0">
              <a:schemeClr val="dk2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dk2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AD403014-9A9E-F590-D686-87CC339A03ED}"/>
                </a:ext>
              </a:extLst>
            </p:cNvPr>
            <p:cNvSpPr/>
            <p:nvPr/>
          </p:nvSpPr>
          <p:spPr>
            <a:xfrm>
              <a:off x="801839" y="2172508"/>
              <a:ext cx="1812071" cy="1572520"/>
            </a:xfrm>
            <a:custGeom>
              <a:avLst/>
              <a:gdLst>
                <a:gd name="connsiteX0" fmla="*/ 0 w 1812071"/>
                <a:gd name="connsiteY0" fmla="*/ 0 h 1572520"/>
                <a:gd name="connsiteX1" fmla="*/ 1812071 w 1812071"/>
                <a:gd name="connsiteY1" fmla="*/ 0 h 1572520"/>
                <a:gd name="connsiteX2" fmla="*/ 1812071 w 1812071"/>
                <a:gd name="connsiteY2" fmla="*/ 1572520 h 1572520"/>
                <a:gd name="connsiteX3" fmla="*/ 0 w 1812071"/>
                <a:gd name="connsiteY3" fmla="*/ 1572520 h 1572520"/>
                <a:gd name="connsiteX4" fmla="*/ 0 w 1812071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2071" h="1572520">
                  <a:moveTo>
                    <a:pt x="0" y="0"/>
                  </a:moveTo>
                  <a:lnTo>
                    <a:pt x="1812071" y="0"/>
                  </a:lnTo>
                  <a:lnTo>
                    <a:pt x="1812071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b" anchorCtr="0">
              <a:noAutofit/>
            </a:bodyPr>
            <a:lstStyle>
              <a:defPPr>
                <a:defRPr lang="en-GB"/>
              </a:defPPr>
            </a:lstStyle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800" b="1" i="0" kern="1200" spc="50">
                  <a:solidFill>
                    <a:schemeClr val="accent1"/>
                  </a:solidFill>
                </a:rPr>
                <a:t>Q1</a:t>
              </a:r>
              <a:br>
                <a:rPr lang="en-GB" sz="1800" b="1" i="0" kern="1200" spc="50" baseline="0" dirty="0">
                  <a:solidFill>
                    <a:schemeClr val="accent1"/>
                  </a:solidFill>
                </a:rPr>
              </a:br>
              <a:r>
                <a:rPr lang="en-GB" sz="1800" b="1" i="0" kern="1200" spc="50">
                  <a:solidFill>
                    <a:schemeClr val="accent1"/>
                  </a:solidFill>
                </a:rPr>
                <a:t>2OYY</a:t>
              </a:r>
            </a:p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400" kern="1200" spc="50">
                  <a:solidFill>
                    <a:schemeClr val="accent1"/>
                  </a:solidFill>
                </a:rPr>
                <a:t>Financial planning</a:t>
              </a:r>
              <a:br>
                <a:rPr lang="en-GB" sz="1400" kern="1200" spc="50" baseline="0" dirty="0">
                  <a:solidFill>
                    <a:schemeClr val="accent1"/>
                  </a:solidFill>
                </a:rPr>
              </a:br>
              <a:r>
                <a:rPr lang="en-GB" sz="1400" kern="1200" spc="50">
                  <a:solidFill>
                    <a:schemeClr val="accent1"/>
                  </a:solidFill>
                </a:rPr>
                <a:t>commences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5EEF42C-BCC4-2F65-E5AD-F55E1DF828A6}"/>
                </a:ext>
              </a:extLst>
            </p:cNvPr>
            <p:cNvSpPr/>
            <p:nvPr/>
          </p:nvSpPr>
          <p:spPr>
            <a:xfrm>
              <a:off x="1573619" y="4003901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FC9BFA-540C-62E3-110B-DB45E2B1997F}"/>
                </a:ext>
              </a:extLst>
            </p:cNvPr>
            <p:cNvSpPr/>
            <p:nvPr/>
          </p:nvSpPr>
          <p:spPr>
            <a:xfrm>
              <a:off x="2561927" y="4531289"/>
              <a:ext cx="1767544" cy="1572520"/>
            </a:xfrm>
            <a:custGeom>
              <a:avLst/>
              <a:gdLst>
                <a:gd name="connsiteX0" fmla="*/ 0 w 1767544"/>
                <a:gd name="connsiteY0" fmla="*/ 0 h 1572520"/>
                <a:gd name="connsiteX1" fmla="*/ 1767544 w 1767544"/>
                <a:gd name="connsiteY1" fmla="*/ 0 h 1572520"/>
                <a:gd name="connsiteX2" fmla="*/ 1767544 w 1767544"/>
                <a:gd name="connsiteY2" fmla="*/ 1572520 h 1572520"/>
                <a:gd name="connsiteX3" fmla="*/ 0 w 1767544"/>
                <a:gd name="connsiteY3" fmla="*/ 1572520 h 1572520"/>
                <a:gd name="connsiteX4" fmla="*/ 0 w 1767544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7544" h="1572520">
                  <a:moveTo>
                    <a:pt x="0" y="0"/>
                  </a:moveTo>
                  <a:lnTo>
                    <a:pt x="1767544" y="0"/>
                  </a:lnTo>
                  <a:lnTo>
                    <a:pt x="1767544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t" anchorCtr="0">
              <a:noAutofit/>
            </a:bodyPr>
            <a:lstStyle>
              <a:defPPr>
                <a:defRPr lang="en-GB"/>
              </a:defPPr>
            </a:lstStyle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800" b="1" i="0" kern="1200" spc="50">
                  <a:solidFill>
                    <a:schemeClr val="accent1"/>
                  </a:solidFill>
                </a:rPr>
                <a:t>Q2</a:t>
              </a:r>
              <a:br>
                <a:rPr lang="en-GB" sz="1800" b="1" i="0" kern="1200" spc="50" baseline="0" dirty="0">
                  <a:solidFill>
                    <a:schemeClr val="accent1"/>
                  </a:solidFill>
                </a:rPr>
              </a:br>
              <a:r>
                <a:rPr lang="en-GB" sz="1800" b="1" i="0" kern="1200" spc="50">
                  <a:solidFill>
                    <a:schemeClr val="accent1"/>
                  </a:solidFill>
                </a:rPr>
                <a:t>20YY</a:t>
              </a:r>
            </a:p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400" kern="1200" spc="50">
                  <a:solidFill>
                    <a:schemeClr val="accent1"/>
                  </a:solidFill>
                </a:rPr>
                <a:t>Beta registration opens to the public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E64EDBF-2E4C-F9F1-9707-2384BF78C378}"/>
                </a:ext>
              </a:extLst>
            </p:cNvPr>
            <p:cNvSpPr/>
            <p:nvPr/>
          </p:nvSpPr>
          <p:spPr>
            <a:xfrm>
              <a:off x="3311411" y="4003901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6561523-6EE6-2AAF-AC2A-03E4526FF936}"/>
                </a:ext>
              </a:extLst>
            </p:cNvPr>
            <p:cNvSpPr/>
            <p:nvPr/>
          </p:nvSpPr>
          <p:spPr>
            <a:xfrm>
              <a:off x="4310202" y="2172508"/>
              <a:ext cx="1715648" cy="1572520"/>
            </a:xfrm>
            <a:custGeom>
              <a:avLst/>
              <a:gdLst>
                <a:gd name="connsiteX0" fmla="*/ 0 w 1715648"/>
                <a:gd name="connsiteY0" fmla="*/ 0 h 1572520"/>
                <a:gd name="connsiteX1" fmla="*/ 1715648 w 1715648"/>
                <a:gd name="connsiteY1" fmla="*/ 0 h 1572520"/>
                <a:gd name="connsiteX2" fmla="*/ 1715648 w 1715648"/>
                <a:gd name="connsiteY2" fmla="*/ 1572520 h 1572520"/>
                <a:gd name="connsiteX3" fmla="*/ 0 w 1715648"/>
                <a:gd name="connsiteY3" fmla="*/ 1572520 h 1572520"/>
                <a:gd name="connsiteX4" fmla="*/ 0 w 1715648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5648" h="1572520">
                  <a:moveTo>
                    <a:pt x="0" y="0"/>
                  </a:moveTo>
                  <a:lnTo>
                    <a:pt x="1715648" y="0"/>
                  </a:lnTo>
                  <a:lnTo>
                    <a:pt x="1715648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b" anchorCtr="0">
              <a:noAutofit/>
            </a:bodyPr>
            <a:lstStyle>
              <a:defPPr>
                <a:defRPr lang="en-GB"/>
              </a:defPPr>
            </a:lstStyle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800" b="1" i="1" kern="1200" spc="50">
                  <a:solidFill>
                    <a:schemeClr val="accent1"/>
                  </a:solidFill>
                </a:rPr>
                <a:t>200 Subs</a:t>
              </a:r>
            </a:p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400" i="1" kern="1200" spc="50">
                  <a:solidFill>
                    <a:schemeClr val="accent1"/>
                  </a:solidFill>
                </a:rPr>
                <a:t>Initial</a:t>
              </a:r>
              <a:br>
                <a:rPr lang="en-GB" sz="1400" i="1" kern="1200" spc="50" baseline="0" dirty="0">
                  <a:solidFill>
                    <a:schemeClr val="accent1"/>
                  </a:solidFill>
                </a:rPr>
              </a:br>
              <a:r>
                <a:rPr lang="en-GB" sz="1400" i="1" kern="1200" spc="50">
                  <a:solidFill>
                    <a:schemeClr val="accent1"/>
                  </a:solidFill>
                </a:rPr>
                <a:t>subscribers</a:t>
              </a:r>
              <a:endParaRPr lang="en-GB" sz="1400" kern="1200" spc="50" baseline="0" dirty="0">
                <a:solidFill>
                  <a:schemeClr val="accent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24421DD-214B-4390-073C-8A09479EEAE5}"/>
                </a:ext>
              </a:extLst>
            </p:cNvPr>
            <p:cNvSpPr/>
            <p:nvPr/>
          </p:nvSpPr>
          <p:spPr>
            <a:xfrm>
              <a:off x="5033769" y="4003901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5132750B-025F-97C1-C842-FCFF6F7D9138}"/>
                </a:ext>
              </a:extLst>
            </p:cNvPr>
            <p:cNvSpPr/>
            <p:nvPr/>
          </p:nvSpPr>
          <p:spPr>
            <a:xfrm>
              <a:off x="6095999" y="4531289"/>
              <a:ext cx="1574120" cy="1572520"/>
            </a:xfrm>
            <a:custGeom>
              <a:avLst/>
              <a:gdLst>
                <a:gd name="connsiteX0" fmla="*/ 0 w 1574120"/>
                <a:gd name="connsiteY0" fmla="*/ 0 h 1572520"/>
                <a:gd name="connsiteX1" fmla="*/ 1574120 w 1574120"/>
                <a:gd name="connsiteY1" fmla="*/ 0 h 1572520"/>
                <a:gd name="connsiteX2" fmla="*/ 1574120 w 1574120"/>
                <a:gd name="connsiteY2" fmla="*/ 1572520 h 1572520"/>
                <a:gd name="connsiteX3" fmla="*/ 0 w 1574120"/>
                <a:gd name="connsiteY3" fmla="*/ 1572520 h 1572520"/>
                <a:gd name="connsiteX4" fmla="*/ 0 w 1574120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4120" h="1572520">
                  <a:moveTo>
                    <a:pt x="0" y="0"/>
                  </a:moveTo>
                  <a:lnTo>
                    <a:pt x="1574120" y="0"/>
                  </a:lnTo>
                  <a:lnTo>
                    <a:pt x="1574120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t" anchorCtr="0">
              <a:noAutofit/>
            </a:bodyPr>
            <a:lstStyle>
              <a:defPPr>
                <a:defRPr lang="en-GB"/>
              </a:defPPr>
            </a:lstStyle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800" b="1" i="0" kern="1200" spc="50">
                  <a:solidFill>
                    <a:schemeClr val="accent1"/>
                  </a:solidFill>
                </a:rPr>
                <a:t>Q3</a:t>
              </a:r>
              <a:br>
                <a:rPr lang="en-GB" sz="1800" b="1" i="0" kern="1200" spc="50" baseline="0" dirty="0">
                  <a:solidFill>
                    <a:schemeClr val="accent1"/>
                  </a:solidFill>
                </a:rPr>
              </a:br>
              <a:r>
                <a:rPr lang="en-GB" sz="1800" b="1" i="0" kern="1200" spc="50">
                  <a:solidFill>
                    <a:schemeClr val="accent1"/>
                  </a:solidFill>
                </a:rPr>
                <a:t>20YY</a:t>
              </a:r>
            </a:p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400" kern="1200" spc="50">
                  <a:solidFill>
                    <a:schemeClr val="accent1"/>
                  </a:solidFill>
                </a:rPr>
                <a:t>Advertising campaign</a:t>
              </a:r>
              <a:br>
                <a:rPr lang="en-GB" sz="1400" kern="1200" spc="50" baseline="0" dirty="0">
                  <a:solidFill>
                    <a:schemeClr val="accent1"/>
                  </a:solidFill>
                </a:rPr>
              </a:br>
              <a:r>
                <a:rPr lang="en-GB" sz="1400" kern="1200" spc="50">
                  <a:solidFill>
                    <a:schemeClr val="accent1"/>
                  </a:solidFill>
                </a:rPr>
                <a:t>kicks off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FEA52D8-6EF3-E96B-AC17-D7D812BB2F09}"/>
                </a:ext>
              </a:extLst>
            </p:cNvPr>
            <p:cNvSpPr/>
            <p:nvPr/>
          </p:nvSpPr>
          <p:spPr>
            <a:xfrm>
              <a:off x="6753900" y="4011476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65AD21D-AA9C-9F26-96E1-8CF61AFE5F1B}"/>
                </a:ext>
              </a:extLst>
            </p:cNvPr>
            <p:cNvSpPr/>
            <p:nvPr/>
          </p:nvSpPr>
          <p:spPr>
            <a:xfrm>
              <a:off x="7808128" y="2172508"/>
              <a:ext cx="1637527" cy="1572520"/>
            </a:xfrm>
            <a:custGeom>
              <a:avLst/>
              <a:gdLst>
                <a:gd name="connsiteX0" fmla="*/ 0 w 1637527"/>
                <a:gd name="connsiteY0" fmla="*/ 0 h 1572520"/>
                <a:gd name="connsiteX1" fmla="*/ 1637527 w 1637527"/>
                <a:gd name="connsiteY1" fmla="*/ 0 h 1572520"/>
                <a:gd name="connsiteX2" fmla="*/ 1637527 w 1637527"/>
                <a:gd name="connsiteY2" fmla="*/ 1572520 h 1572520"/>
                <a:gd name="connsiteX3" fmla="*/ 0 w 1637527"/>
                <a:gd name="connsiteY3" fmla="*/ 1572520 h 1572520"/>
                <a:gd name="connsiteX4" fmla="*/ 0 w 1637527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7527" h="1572520">
                  <a:moveTo>
                    <a:pt x="0" y="0"/>
                  </a:moveTo>
                  <a:lnTo>
                    <a:pt x="1637527" y="0"/>
                  </a:lnTo>
                  <a:lnTo>
                    <a:pt x="1637527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b" anchorCtr="0">
              <a:noAutofit/>
            </a:bodyPr>
            <a:lstStyle>
              <a:defPPr>
                <a:defRPr lang="en-GB"/>
              </a:defPPr>
            </a:lstStyle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800" b="1" i="0" kern="1200" spc="50">
                  <a:solidFill>
                    <a:schemeClr val="accent1"/>
                  </a:solidFill>
                </a:rPr>
                <a:t>Q4</a:t>
              </a:r>
              <a:br>
                <a:rPr lang="en-GB" sz="1800" b="1" i="0" kern="1200" spc="50" baseline="0" dirty="0">
                  <a:solidFill>
                    <a:schemeClr val="accent1"/>
                  </a:solidFill>
                </a:rPr>
              </a:br>
              <a:r>
                <a:rPr lang="en-GB" sz="1800" b="1" i="0" kern="1200" spc="50">
                  <a:solidFill>
                    <a:schemeClr val="accent1"/>
                  </a:solidFill>
                </a:rPr>
                <a:t>20YY</a:t>
              </a:r>
            </a:p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400" kern="1200" spc="50">
                  <a:solidFill>
                    <a:schemeClr val="accent1"/>
                  </a:solidFill>
                </a:rPr>
                <a:t>MVC launches on all markets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A9EFEED-3A11-AFAC-A7F7-5F1FD77728F5}"/>
                </a:ext>
              </a:extLst>
            </p:cNvPr>
            <p:cNvSpPr/>
            <p:nvPr/>
          </p:nvSpPr>
          <p:spPr>
            <a:xfrm>
              <a:off x="8486833" y="4003901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D7176A4-615D-9349-DC88-FC8F950E522B}"/>
                </a:ext>
              </a:extLst>
            </p:cNvPr>
            <p:cNvSpPr/>
            <p:nvPr/>
          </p:nvSpPr>
          <p:spPr>
            <a:xfrm>
              <a:off x="9599851" y="4531289"/>
              <a:ext cx="1517906" cy="1572520"/>
            </a:xfrm>
            <a:custGeom>
              <a:avLst/>
              <a:gdLst>
                <a:gd name="connsiteX0" fmla="*/ 0 w 1517906"/>
                <a:gd name="connsiteY0" fmla="*/ 0 h 1572520"/>
                <a:gd name="connsiteX1" fmla="*/ 1517906 w 1517906"/>
                <a:gd name="connsiteY1" fmla="*/ 0 h 1572520"/>
                <a:gd name="connsiteX2" fmla="*/ 1517906 w 1517906"/>
                <a:gd name="connsiteY2" fmla="*/ 1572520 h 1572520"/>
                <a:gd name="connsiteX3" fmla="*/ 0 w 1517906"/>
                <a:gd name="connsiteY3" fmla="*/ 1572520 h 1572520"/>
                <a:gd name="connsiteX4" fmla="*/ 0 w 1517906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7906" h="1572520">
                  <a:moveTo>
                    <a:pt x="0" y="0"/>
                  </a:moveTo>
                  <a:lnTo>
                    <a:pt x="1517906" y="0"/>
                  </a:lnTo>
                  <a:lnTo>
                    <a:pt x="1517906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t" anchorCtr="0">
              <a:noAutofit/>
            </a:bodyPr>
            <a:lstStyle>
              <a:defPPr>
                <a:defRPr lang="en-GB"/>
              </a:defPPr>
            </a:lstStyle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800" b="1" i="1" kern="1200" spc="50">
                  <a:solidFill>
                    <a:schemeClr val="accent1"/>
                  </a:solidFill>
                </a:rPr>
                <a:t>500 Subs</a:t>
              </a:r>
            </a:p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400" i="1" kern="1200" spc="50">
                  <a:solidFill>
                    <a:schemeClr val="accent1"/>
                  </a:solidFill>
                </a:rPr>
                <a:t>Final</a:t>
              </a:r>
              <a:br>
                <a:rPr lang="en-GB" sz="1400" i="1" kern="1200" spc="50" baseline="0" dirty="0">
                  <a:solidFill>
                    <a:schemeClr val="accent1"/>
                  </a:solidFill>
                </a:rPr>
              </a:br>
              <a:r>
                <a:rPr lang="en-GB" sz="1400" i="1" kern="1200" spc="50">
                  <a:solidFill>
                    <a:schemeClr val="accent1"/>
                  </a:solidFill>
                </a:rPr>
                <a:t>subscribers</a:t>
              </a:r>
              <a:endParaRPr lang="en-GB" sz="1400" kern="1200" spc="50" baseline="0" dirty="0">
                <a:solidFill>
                  <a:schemeClr val="accent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70B2B44-057F-D78B-D8F4-C9A2F1E4B374}"/>
                </a:ext>
              </a:extLst>
            </p:cNvPr>
            <p:cNvSpPr/>
            <p:nvPr/>
          </p:nvSpPr>
          <p:spPr>
            <a:xfrm>
              <a:off x="10224548" y="4003901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814807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D67BE-B026-1F48-8512-45DC759CD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Strategic features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32DDF84-DF3E-9DBB-67F6-123251884EE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C3CFB-D853-978B-6688-1A361A5D690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Simple</a:t>
            </a:r>
          </a:p>
          <a:p>
            <a:pPr rtl="0"/>
            <a:r>
              <a:rPr lang="en-GB"/>
              <a:t>Easy syncing</a:t>
            </a:r>
          </a:p>
          <a:p>
            <a:pPr rtl="0"/>
            <a:r>
              <a:rPr lang="en-GB"/>
              <a:t>Fast to use</a:t>
            </a:r>
            <a:endParaRPr lang="en-GB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10B3F0F-637F-BBEC-B050-71F3B5F8072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59DD27-4FCB-2F22-0412-F235D0699C3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Sync across devices</a:t>
            </a:r>
          </a:p>
          <a:p>
            <a:pPr rtl="0"/>
            <a:r>
              <a:rPr lang="en-GB"/>
              <a:t>Include images</a:t>
            </a:r>
          </a:p>
          <a:p>
            <a:pPr rtl="0"/>
            <a:r>
              <a:rPr lang="en-GB"/>
              <a:t>Rich metadata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F769E73-A82C-1A16-49AC-EDA4F69F34F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3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621E2C0-775D-81A7-EA2E-E3DAC45405B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Fast to enter things</a:t>
            </a:r>
          </a:p>
          <a:p>
            <a:pPr rtl="0"/>
            <a:r>
              <a:rPr lang="en-GB"/>
              <a:t>Share notes with people</a:t>
            </a:r>
          </a:p>
          <a:p>
            <a:pPr rtl="0"/>
            <a:r>
              <a:rPr lang="en-GB"/>
              <a:t>Single system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7FA47D-FD90-943F-AB0C-D1A2CC3586DB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3AF59-9CE7-4CE6-C397-FFB5DBD78F4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6706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F2EB61-61EA-F199-D5A7-2653FE5AAD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The competition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B69EA-7D53-D3CC-9766-61993BF4F4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The competition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8D18920-88F5-30D8-7466-EE52FF73C82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The competition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B0AC52-4011-6BBE-311B-3BEF59F1B52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The competition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E1F130-53DA-2C8C-F0C8-7361696AEE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The competition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9302FA-8112-3153-D633-6BC791D72F0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The competition</a:t>
            </a:r>
          </a:p>
        </p:txBody>
      </p:sp>
      <p:pic>
        <p:nvPicPr>
          <p:cNvPr id="11" name="Picture Placeholder 10" descr="Person walking on steps">
            <a:extLst>
              <a:ext uri="{FF2B5EF4-FFF2-40B4-BE49-F238E27FC236}">
                <a16:creationId xmlns:a16="http://schemas.microsoft.com/office/drawing/2014/main" id="{279EF615-D537-BB61-236B-7F595827F43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28" name="Title 27">
            <a:extLst>
              <a:ext uri="{FF2B5EF4-FFF2-40B4-BE49-F238E27FC236}">
                <a16:creationId xmlns:a16="http://schemas.microsoft.com/office/drawing/2014/main" id="{AB4C074D-3275-5F66-54A1-F239FE378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The competition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048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8E613-9A3F-405C-D8F5-1BA9A7139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Industry overview</a:t>
            </a:r>
          </a:p>
        </p:txBody>
      </p:sp>
      <p:graphicFrame>
        <p:nvGraphicFramePr>
          <p:cNvPr id="14" name="Content Placeholder 13" descr="Line chart">
            <a:extLst>
              <a:ext uri="{FF2B5EF4-FFF2-40B4-BE49-F238E27FC236}">
                <a16:creationId xmlns:a16="http://schemas.microsoft.com/office/drawing/2014/main" id="{0FCAF48E-A023-465C-A99C-CD63E0E671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0707732"/>
              </p:ext>
            </p:extLst>
          </p:nvPr>
        </p:nvGraphicFramePr>
        <p:xfrm>
          <a:off x="419100" y="1838325"/>
          <a:ext cx="11353800" cy="3019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2A28A5-546C-FBDB-90AD-09A8FB34F36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24%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862886F-3D00-2C7F-9422-DB9AB56FE48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31%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05F3CC0-4C16-7DF4-3A39-F7C5B43780A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49%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76AF370-D804-0260-FA82-F28349BBD55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91%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B2F90FA-2E7F-9322-E8C2-E45944AEA2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Retail sales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A974DB4-C5F6-391F-EC09-36D3DA048C5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Online sales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254FFD3-FA73-24CC-E88D-FFBA2B3A67A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Market sales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0DE366-F9CC-48C6-AE52-EEF2760CDAF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Product satisfaction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687607-FBE9-0586-917C-1365BBFA76C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BD2109-7E70-58F1-F37E-D9D99ABA3D3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0601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84AE-BD2E-60E8-D843-BB0B7BCB0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Competitive 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897947-B469-B9FE-BF14-D3F36C685F7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Our product</a:t>
            </a:r>
          </a:p>
          <a:p>
            <a:pPr rtl="0"/>
            <a:endParaRPr lang="en-GB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7510DD-84F1-3900-70E8-FE08D029C5F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Competitive research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1506EC-0924-5261-B6EA-746D20E0C56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Our product is priced below that of other companies on the market</a:t>
            </a:r>
          </a:p>
          <a:p>
            <a:pPr rtl="0"/>
            <a:r>
              <a:rPr lang="en-GB" dirty="0"/>
              <a:t>Simple and easy to use, compared to the complex equipment of the competitors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92DA987-3F13-6F52-C518-DD2467E3B5A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Company A</a:t>
            </a:r>
            <a:br>
              <a:rPr lang="en-GB" dirty="0"/>
            </a:br>
            <a:r>
              <a:rPr lang="en-GB" dirty="0"/>
              <a:t>Product is more expensive</a:t>
            </a:r>
          </a:p>
          <a:p>
            <a:pPr rtl="0"/>
            <a:r>
              <a:rPr lang="en-GB" dirty="0"/>
              <a:t>Companies B &amp; C </a:t>
            </a:r>
            <a:br>
              <a:rPr lang="en-GB" dirty="0"/>
            </a:br>
            <a:r>
              <a:rPr lang="en-GB" dirty="0"/>
              <a:t>Product is expensive and inconvenient to use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1B0563-2076-A96B-B015-632F6A459D98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581866-CCAA-E4BC-90F2-F3D61AF03241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14</a:t>
            </a:fld>
            <a:endParaRPr lang="en-GB" dirty="0"/>
          </a:p>
        </p:txBody>
      </p:sp>
      <p:pic>
        <p:nvPicPr>
          <p:cNvPr id="10" name="Picture 9" descr="A picture containing text, person, indoor, people&#10;&#10;Description automatically generated">
            <a:extLst>
              <a:ext uri="{FF2B5EF4-FFF2-40B4-BE49-F238E27FC236}">
                <a16:creationId xmlns:a16="http://schemas.microsoft.com/office/drawing/2014/main" id="{AEE27596-1CD6-8805-DB64-A643EFA6D8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79401" y="1188357"/>
            <a:ext cx="5044954" cy="480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507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07C6EF11-357E-8A93-285C-59B38528A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090498" cy="155368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Product swot analysis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EAA7FA9-24BD-2BA0-F17C-08F63F94817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p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17898FC-371F-7E4F-C3C6-AFEB856990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Strengths</a:t>
            </a:r>
          </a:p>
          <a:p>
            <a:pPr rtl="0"/>
            <a:endParaRPr lang="en-GB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FBAEC9BA-7C60-FAB5-0D08-1FB1666102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Weaknesses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214355B-5C62-1D27-29FF-D84FC1938B3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Opportunities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748053E-1D4D-2985-D6D1-53597E3A9B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Threats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3071AE5-A6F1-987E-4F1E-1CF23D25C6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The competition is dropping the price of their product to match ours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1F0AEEE-C884-E10B-AC85-FBC33CD6EA5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Affordability is the main draw for our consumers to our product</a:t>
            </a:r>
            <a:endParaRPr lang="en-GB" dirty="0"/>
          </a:p>
          <a:p>
            <a:pPr rtl="0"/>
            <a:endParaRPr lang="en-GB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2078356-1669-E822-DB88-A1AE583DA17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Our product hit the market late, so we have to catch up with other companies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3B4390-A2A5-FA71-6657-7BD3E97ACF5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Our product is priced below that of other companies on the market</a:t>
            </a:r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DB2AF52-B2C7-268F-6187-5A2EB17895C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B4E7C3B-A91C-B4AB-16D7-E44D99954A2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6595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person holding a tablet&#10;">
            <a:extLst>
              <a:ext uri="{FF2B5EF4-FFF2-40B4-BE49-F238E27FC236}">
                <a16:creationId xmlns:a16="http://schemas.microsoft.com/office/drawing/2014/main" id="{7A3A8791-CF87-0AA1-D741-6F654EEE120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DA060666-64CF-CEC4-9B8C-56A22899F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851" y="0"/>
            <a:ext cx="8160152" cy="685800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Go to</a:t>
            </a:r>
            <a:br>
              <a:rPr lang="en-GB" dirty="0"/>
            </a:br>
            <a:r>
              <a:rPr lang="en-GB" dirty="0"/>
              <a:t>go to</a:t>
            </a:r>
            <a:br>
              <a:rPr lang="en-GB" dirty="0"/>
            </a:br>
            <a:r>
              <a:rPr lang="en-GB" dirty="0">
                <a:solidFill>
                  <a:schemeClr val="accent4"/>
                </a:solidFill>
              </a:rPr>
              <a:t>go to</a:t>
            </a:r>
            <a:br>
              <a:rPr lang="en-GB" dirty="0">
                <a:solidFill>
                  <a:schemeClr val="accent4"/>
                </a:solidFill>
              </a:rPr>
            </a:br>
            <a:r>
              <a:rPr lang="en-GB" dirty="0">
                <a:solidFill>
                  <a:schemeClr val="accent4"/>
                </a:solidFill>
              </a:rPr>
              <a:t>market</a:t>
            </a:r>
            <a:br>
              <a:rPr lang="en-GB" dirty="0"/>
            </a:br>
            <a:r>
              <a:rPr lang="en-GB" dirty="0" err="1"/>
              <a:t>market</a:t>
            </a:r>
            <a:br>
              <a:rPr lang="en-GB" dirty="0"/>
            </a:br>
            <a:r>
              <a:rPr lang="en-GB" dirty="0" err="1"/>
              <a:t>market</a:t>
            </a:r>
            <a:br>
              <a:rPr lang="en-GB" dirty="0"/>
            </a:br>
            <a:r>
              <a:rPr lang="en-GB" dirty="0" err="1"/>
              <a:t>market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2258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F423-F73D-84DF-19A7-537E5E2C7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Product pricing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70E231-24FA-4D84-26DD-38049ECF662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D0FA6-7847-DBB8-D641-9BC06DCA1D9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17</a:t>
            </a:fld>
            <a:endParaRPr lang="en-GB" dirty="0"/>
          </a:p>
        </p:txBody>
      </p:sp>
      <p:grpSp>
        <p:nvGrpSpPr>
          <p:cNvPr id="17" name="Group 16" descr="chart">
            <a:extLst>
              <a:ext uri="{FF2B5EF4-FFF2-40B4-BE49-F238E27FC236}">
                <a16:creationId xmlns:a16="http://schemas.microsoft.com/office/drawing/2014/main" id="{CCBCD8E5-8337-35C0-CA67-75C3120CF777}"/>
              </a:ext>
            </a:extLst>
          </p:cNvPr>
          <p:cNvGrpSpPr/>
          <p:nvPr/>
        </p:nvGrpSpPr>
        <p:grpSpPr>
          <a:xfrm>
            <a:off x="1188130" y="2005811"/>
            <a:ext cx="10028510" cy="3972262"/>
            <a:chOff x="603005" y="2454910"/>
            <a:chExt cx="10305170" cy="3972262"/>
          </a:xfrm>
        </p:grpSpPr>
        <p:sp>
          <p:nvSpPr>
            <p:cNvPr id="18" name="Down Arrow 4">
              <a:extLst>
                <a:ext uri="{FF2B5EF4-FFF2-40B4-BE49-F238E27FC236}">
                  <a16:creationId xmlns:a16="http://schemas.microsoft.com/office/drawing/2014/main" id="{A94B9AB7-A32F-47F0-06D7-7DE2C166F95F}"/>
                </a:ext>
              </a:extLst>
            </p:cNvPr>
            <p:cNvSpPr/>
            <p:nvPr/>
          </p:nvSpPr>
          <p:spPr>
            <a:xfrm rot="10800000">
              <a:off x="2430780" y="2993744"/>
              <a:ext cx="304800" cy="2667816"/>
            </a:xfrm>
            <a:prstGeom prst="downArrow">
              <a:avLst>
                <a:gd name="adj1" fmla="val 48350"/>
                <a:gd name="adj2" fmla="val 755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GB"/>
              </a:defPPr>
            </a:lstStyle>
            <a:p>
              <a:pPr algn="ctr" rtl="0"/>
              <a:endParaRPr lang="en-GB" dirty="0"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E0CCDCE-A7B0-0564-124F-D3790A2B0684}"/>
                </a:ext>
              </a:extLst>
            </p:cNvPr>
            <p:cNvSpPr txBox="1"/>
            <p:nvPr/>
          </p:nvSpPr>
          <p:spPr>
            <a:xfrm>
              <a:off x="603005" y="3258043"/>
              <a:ext cx="1666611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GB"/>
              </a:defPPr>
            </a:lstStyle>
            <a:p>
              <a:pPr rtl="0"/>
              <a:r>
                <a:rPr lang="en-GB" sz="1200" spc="5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Customer value-based pricing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7081D02-E37F-41D8-1B55-04E2785F7283}"/>
                </a:ext>
              </a:extLst>
            </p:cNvPr>
            <p:cNvSpPr txBox="1"/>
            <p:nvPr/>
          </p:nvSpPr>
          <p:spPr>
            <a:xfrm>
              <a:off x="603005" y="4174924"/>
              <a:ext cx="1666611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GB"/>
              </a:defPPr>
            </a:lstStyle>
            <a:p>
              <a:pPr rtl="0"/>
              <a:r>
                <a:rPr lang="en-GB" sz="1200" spc="5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Competition based pricing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176C58D-7174-53DB-01F4-9F21670DC04B}"/>
                </a:ext>
              </a:extLst>
            </p:cNvPr>
            <p:cNvSpPr txBox="1"/>
            <p:nvPr/>
          </p:nvSpPr>
          <p:spPr>
            <a:xfrm>
              <a:off x="603005" y="5174889"/>
              <a:ext cx="166661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GB"/>
              </a:defPPr>
            </a:lstStyle>
            <a:p>
              <a:pPr rtl="0"/>
              <a:r>
                <a:rPr lang="en-GB" sz="1200" spc="5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Cost-based pricing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FEEF9F6-66D7-F82C-918C-CF21487DDB0F}"/>
                </a:ext>
              </a:extLst>
            </p:cNvPr>
            <p:cNvSpPr txBox="1"/>
            <p:nvPr/>
          </p:nvSpPr>
          <p:spPr>
            <a:xfrm>
              <a:off x="2818521" y="6150173"/>
              <a:ext cx="117031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GB"/>
              </a:defPPr>
            </a:lstStyle>
            <a:p>
              <a:pPr algn="ctr" rtl="0"/>
              <a:r>
                <a:rPr lang="en-GB" sz="1200" spc="5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Weak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31F22B7-3258-3ED5-F4B9-35ABB280BA5F}"/>
                </a:ext>
              </a:extLst>
            </p:cNvPr>
            <p:cNvSpPr txBox="1"/>
            <p:nvPr/>
          </p:nvSpPr>
          <p:spPr>
            <a:xfrm>
              <a:off x="4645393" y="6150173"/>
              <a:ext cx="117031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GB"/>
              </a:defPPr>
            </a:lstStyle>
            <a:p>
              <a:pPr algn="ctr" rtl="0"/>
              <a:r>
                <a:rPr lang="en-GB" sz="1200" spc="5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Medium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86325A7-A722-738D-2A5C-331026C8E672}"/>
                </a:ext>
              </a:extLst>
            </p:cNvPr>
            <p:cNvSpPr txBox="1"/>
            <p:nvPr/>
          </p:nvSpPr>
          <p:spPr>
            <a:xfrm>
              <a:off x="6472266" y="6150173"/>
              <a:ext cx="117031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GB"/>
              </a:defPPr>
            </a:lstStyle>
            <a:p>
              <a:pPr algn="ctr" rtl="0"/>
              <a:r>
                <a:rPr lang="en-GB" sz="1200" spc="5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Strong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A145D1-9E31-9336-4A57-28AFFBC1E078}"/>
                </a:ext>
              </a:extLst>
            </p:cNvPr>
            <p:cNvSpPr txBox="1"/>
            <p:nvPr/>
          </p:nvSpPr>
          <p:spPr>
            <a:xfrm>
              <a:off x="8040124" y="5776594"/>
              <a:ext cx="2868051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GB"/>
              </a:defPPr>
            </a:lstStyle>
            <a:p>
              <a:pPr algn="ctr" rtl="0"/>
              <a:r>
                <a:rPr lang="en-GB" sz="1600" b="1" spc="5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Price realisation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5056AD4-3EB9-690D-92F7-48C7E0F26B24}"/>
                </a:ext>
              </a:extLst>
            </p:cNvPr>
            <p:cNvSpPr txBox="1"/>
            <p:nvPr/>
          </p:nvSpPr>
          <p:spPr>
            <a:xfrm>
              <a:off x="1321936" y="2454910"/>
              <a:ext cx="2522485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GB"/>
              </a:defPPr>
            </a:lstStyle>
            <a:p>
              <a:pPr algn="ctr" rtl="0"/>
              <a:r>
                <a:rPr lang="en-GB" sz="1600" b="1" spc="5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Price orientation</a:t>
              </a:r>
            </a:p>
          </p:txBody>
        </p:sp>
        <p:sp>
          <p:nvSpPr>
            <p:cNvPr id="27" name="Down Arrow 13">
              <a:extLst>
                <a:ext uri="{FF2B5EF4-FFF2-40B4-BE49-F238E27FC236}">
                  <a16:creationId xmlns:a16="http://schemas.microsoft.com/office/drawing/2014/main" id="{C3085058-BCAB-3A00-4709-BE585D52C139}"/>
                </a:ext>
              </a:extLst>
            </p:cNvPr>
            <p:cNvSpPr/>
            <p:nvPr/>
          </p:nvSpPr>
          <p:spPr>
            <a:xfrm rot="16200000">
              <a:off x="5335318" y="3390720"/>
              <a:ext cx="304800" cy="5104811"/>
            </a:xfrm>
            <a:prstGeom prst="downArrow">
              <a:avLst>
                <a:gd name="adj1" fmla="val 48350"/>
                <a:gd name="adj2" fmla="val 755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GB"/>
              </a:defPPr>
            </a:lstStyle>
            <a:p>
              <a:pPr algn="ctr" rtl="0"/>
              <a:endParaRPr lang="en-GB" dirty="0">
                <a:cs typeface="Arial" panose="020B0604020202020204" pitchFamily="34" charset="0"/>
              </a:endParaRPr>
            </a:p>
          </p:txBody>
        </p:sp>
      </p:grpSp>
      <p:graphicFrame>
        <p:nvGraphicFramePr>
          <p:cNvPr id="29" name="Content Placeholder 28">
            <a:extLst>
              <a:ext uri="{FF2B5EF4-FFF2-40B4-BE49-F238E27FC236}">
                <a16:creationId xmlns:a16="http://schemas.microsoft.com/office/drawing/2014/main" id="{3CE24C52-F847-C61E-19DC-F45725A7FD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9097451"/>
              </p:ext>
            </p:extLst>
          </p:nvPr>
        </p:nvGraphicFramePr>
        <p:xfrm>
          <a:off x="3486412" y="2544647"/>
          <a:ext cx="4939173" cy="2667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63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63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63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89272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200" b="0" spc="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/>
                        </a:rPr>
                        <a:t>Company A</a:t>
                      </a:r>
                      <a:endParaRPr lang="en-GB" sz="1200" b="0" spc="50" baseline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endParaRPr lang="en-GB" sz="1400" b="0" spc="50" baseline="0" dirty="0">
                        <a:solidFill>
                          <a:schemeClr val="bg1"/>
                        </a:solidFill>
                        <a:latin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GB" sz="1200" b="0" spc="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/>
                        </a:rPr>
                        <a:t>Company D</a:t>
                      </a:r>
                      <a:endParaRPr lang="en-GB" sz="1200" b="0" spc="50" baseline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9272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endParaRPr lang="en-GB" sz="1400" b="0" spc="50" baseline="0" dirty="0">
                        <a:solidFill>
                          <a:schemeClr val="bg1"/>
                        </a:solidFill>
                        <a:latin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GB" sz="1200" b="0" spc="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/>
                        </a:rPr>
                        <a:t>Company B</a:t>
                      </a:r>
                      <a:endParaRPr lang="en-GB" sz="1200" b="0" spc="50" baseline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endParaRPr lang="en-GB" sz="1400" b="0" spc="50" baseline="0" dirty="0">
                        <a:solidFill>
                          <a:schemeClr val="bg1"/>
                        </a:solidFill>
                        <a:latin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9272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GB" sz="1200" b="0" spc="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/>
                        </a:rPr>
                        <a:t>Company C</a:t>
                      </a:r>
                      <a:endParaRPr lang="en-GB" sz="1200" b="0" spc="50" baseline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endParaRPr lang="en-GB" sz="1400" b="0" spc="50" baseline="0" dirty="0">
                        <a:solidFill>
                          <a:schemeClr val="bg1"/>
                        </a:solidFill>
                        <a:latin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GB" sz="1200" b="0" spc="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/>
                        </a:rPr>
                        <a:t>Our product</a:t>
                      </a:r>
                      <a:endParaRPr lang="en-GB" sz="1200" b="0" spc="50" baseline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426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0DE7D47-0AA4-4FAF-E6F6-290D0E895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Marketing plan</a:t>
            </a:r>
          </a:p>
        </p:txBody>
      </p:sp>
      <p:pic>
        <p:nvPicPr>
          <p:cNvPr id="18" name="Picture Placeholder 17" descr="Tag outline">
            <a:extLst>
              <a:ext uri="{FF2B5EF4-FFF2-40B4-BE49-F238E27FC236}">
                <a16:creationId xmlns:a16="http://schemas.microsoft.com/office/drawing/2014/main" id="{CD187774-6ADB-4DE4-13DC-40D123E4636F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pic>
        <p:nvPicPr>
          <p:cNvPr id="20" name="Picture Placeholder 19" descr="Packing box open outline">
            <a:extLst>
              <a:ext uri="{FF2B5EF4-FFF2-40B4-BE49-F238E27FC236}">
                <a16:creationId xmlns:a16="http://schemas.microsoft.com/office/drawing/2014/main" id="{7E440645-225C-A495-3796-F50752D488B2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  <p:pic>
        <p:nvPicPr>
          <p:cNvPr id="22" name="Picture Placeholder 21" descr="Marker outline">
            <a:extLst>
              <a:ext uri="{FF2B5EF4-FFF2-40B4-BE49-F238E27FC236}">
                <a16:creationId xmlns:a16="http://schemas.microsoft.com/office/drawing/2014/main" id="{C734FDE2-A083-C196-BF74-7659F6F4F08B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/>
      </p:pic>
      <p:pic>
        <p:nvPicPr>
          <p:cNvPr id="24" name="Picture Placeholder 23" descr="Loan outline">
            <a:extLst>
              <a:ext uri="{FF2B5EF4-FFF2-40B4-BE49-F238E27FC236}">
                <a16:creationId xmlns:a16="http://schemas.microsoft.com/office/drawing/2014/main" id="{014DE197-C3BA-F6B3-76D8-091FDBC2F2E5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ADD750-113F-552A-76BE-A45D3B116A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Price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957189-E242-4F90-CEC8-0EF45532016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Product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8B93739-F3CF-F1AC-5988-DAA79642D8A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Place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B3B460-7E37-57DB-683F-AA8F3764AA8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Promotion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11A9913-E5BA-DDA1-AB45-909320CBD64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Budget flexible for social marketing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40708AD-D572-3817-A65B-4D7F9E4C488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Ad directing customers to our product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526266B-8E80-C7BD-6CCC-6F97E7AE78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Popular social media companies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BE27B7B-4DD9-C00C-5E6A-96B519B612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Promotion will run for two weeks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7686A9-083D-0D40-5B10-04C6E0BF196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493EA4-ADA3-5220-BB00-52821F87DC0F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0721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 descr="SmartArt chevron graphic">
            <a:extLst>
              <a:ext uri="{FF2B5EF4-FFF2-40B4-BE49-F238E27FC236}">
                <a16:creationId xmlns:a16="http://schemas.microsoft.com/office/drawing/2014/main" id="{BEE1D2BE-3C63-BBD7-4481-305BB05F02AC}"/>
              </a:ext>
            </a:extLst>
          </p:cNvPr>
          <p:cNvGrpSpPr/>
          <p:nvPr/>
        </p:nvGrpSpPr>
        <p:grpSpPr>
          <a:xfrm>
            <a:off x="638459" y="2193895"/>
            <a:ext cx="11013609" cy="2467875"/>
            <a:chOff x="420486" y="3833157"/>
            <a:chExt cx="11677245" cy="881843"/>
          </a:xfrm>
        </p:grpSpPr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671ED0C5-387F-1979-E762-10BBDDFFE68C}"/>
                </a:ext>
              </a:extLst>
            </p:cNvPr>
            <p:cNvSpPr/>
            <p:nvPr/>
          </p:nvSpPr>
          <p:spPr>
            <a:xfrm>
              <a:off x="420486" y="3833991"/>
              <a:ext cx="2353833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0 w 2702625"/>
                <a:gd name="connsiteY5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5760" tIns="182880" rIns="457200" bIns="182880" numCol="1" spcCol="1270" rtlCol="0" anchor="ctr" anchorCtr="0">
              <a:noAutofit/>
            </a:bodyPr>
            <a:lstStyle>
              <a:defPPr>
                <a:defRPr lang="en-GB"/>
              </a:defPPr>
            </a:lstStyle>
            <a:p>
              <a:pPr marL="0" lvl="0" indent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800" b="1" i="0" kern="1200" spc="50" dirty="0">
                  <a:ln>
                    <a:noFill/>
                  </a:ln>
                  <a:solidFill>
                    <a:schemeClr val="accent1"/>
                  </a:solidFill>
                  <a:latin typeface="Arial" panose="020B0604020202020204" pitchFamily="34" charset="0"/>
                </a:rPr>
                <a:t>Pre-roll out</a:t>
              </a:r>
            </a:p>
            <a:p>
              <a:pPr marL="0" lvl="0" indent="0" algn="l" defTabSz="800100" rtl="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b="0" i="0" spc="50" dirty="0">
                  <a:solidFill>
                    <a:schemeClr val="accent1"/>
                  </a:solidFill>
                  <a:effectLst/>
                  <a:latin typeface="Arial" panose="020B0604020202020204" pitchFamily="34" charset="0"/>
                </a:rPr>
                <a:t>Roll out product to local region</a:t>
              </a:r>
              <a:endParaRPr lang="en-GB" sz="1200" b="1" i="0" kern="1200" spc="50" dirty="0">
                <a:ln>
                  <a:noFill/>
                </a:ln>
                <a:solidFill>
                  <a:schemeClr val="accent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C2AADA1B-D4FD-69B4-0920-ED318A6CBF9C}"/>
                </a:ext>
              </a:extLst>
            </p:cNvPr>
            <p:cNvSpPr/>
            <p:nvPr/>
          </p:nvSpPr>
          <p:spPr>
            <a:xfrm>
              <a:off x="2161874" y="3833991"/>
              <a:ext cx="2923513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rtlCol="0" anchor="ctr" anchorCtr="0">
              <a:noAutofit/>
            </a:bodyPr>
            <a:lstStyle>
              <a:defPPr>
                <a:defRPr lang="en-GB"/>
              </a:defPPr>
            </a:lstStyle>
            <a:p>
              <a:pPr marL="0" lvl="0" indent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800" b="1" i="0" kern="1200" spc="50" dirty="0">
                  <a:ln>
                    <a:noFill/>
                  </a:ln>
                  <a:solidFill>
                    <a:schemeClr val="bg1"/>
                  </a:solidFill>
                  <a:latin typeface="Arial" panose="020B0604020202020204" pitchFamily="34" charset="0"/>
                </a:rPr>
                <a:t>Pre-release</a:t>
              </a:r>
            </a:p>
            <a:p>
              <a:pPr marL="0" lvl="0" indent="0" algn="l" defTabSz="800100" rtl="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b="0" i="0" spc="50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Product public release</a:t>
              </a:r>
              <a:endParaRPr lang="en-GB" sz="1200" kern="1200" spc="5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004088DA-F734-CB62-BB61-8BAA880AEA9D}"/>
                </a:ext>
              </a:extLst>
            </p:cNvPr>
            <p:cNvSpPr/>
            <p:nvPr/>
          </p:nvSpPr>
          <p:spPr>
            <a:xfrm>
              <a:off x="4495677" y="3833991"/>
              <a:ext cx="2979406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rtlCol="0" anchor="ctr" anchorCtr="0">
              <a:noAutofit/>
            </a:bodyPr>
            <a:lstStyle>
              <a:defPPr>
                <a:defRPr lang="en-GB"/>
              </a:defPPr>
            </a:lstStyle>
            <a:p>
              <a:pPr marL="0" lvl="0" indent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800" b="1" i="0" kern="1200" spc="50" dirty="0">
                  <a:ln>
                    <a:noFill/>
                  </a:ln>
                  <a:solidFill>
                    <a:schemeClr val="bg1"/>
                  </a:solidFill>
                  <a:latin typeface="Arial" panose="020B0604020202020204" pitchFamily="34" charset="0"/>
                </a:rPr>
                <a:t>Feedback</a:t>
              </a:r>
            </a:p>
            <a:p>
              <a:pPr marL="0" lvl="0" indent="0" algn="l" defTabSz="800100" rtl="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b="0" i="0" spc="50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Gather feedback and fix bugs</a:t>
              </a:r>
              <a:endParaRPr lang="en-GB" sz="1200" kern="1200" spc="5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47CF5BA0-79E3-C49D-0AF2-517AEECB09D0}"/>
                </a:ext>
              </a:extLst>
            </p:cNvPr>
            <p:cNvSpPr/>
            <p:nvPr/>
          </p:nvSpPr>
          <p:spPr>
            <a:xfrm>
              <a:off x="6885372" y="3833991"/>
              <a:ext cx="2923513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rtlCol="0" anchor="ctr" anchorCtr="0">
              <a:noAutofit/>
            </a:bodyPr>
            <a:lstStyle>
              <a:defPPr>
                <a:defRPr lang="en-GB"/>
              </a:defPPr>
            </a:lstStyle>
            <a:p>
              <a:pPr marL="0" lvl="0" indent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800" b="1" i="0" kern="1200" spc="50" dirty="0">
                  <a:ln>
                    <a:noFill/>
                  </a:ln>
                  <a:solidFill>
                    <a:schemeClr val="bg1"/>
                  </a:solidFill>
                  <a:latin typeface="Arial" panose="020B0604020202020204" pitchFamily="34" charset="0"/>
                </a:rPr>
                <a:t>Announce</a:t>
              </a:r>
            </a:p>
            <a:p>
              <a:pPr marL="0" lvl="0" indent="0" algn="l" defTabSz="800100" rtl="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b="0" i="0" spc="50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Public preview and announcement</a:t>
              </a:r>
              <a:endParaRPr lang="en-GB" sz="1200" kern="1200" spc="5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AC0F72C7-D890-FC6B-9838-C9BA125DC139}"/>
                </a:ext>
              </a:extLst>
            </p:cNvPr>
            <p:cNvSpPr/>
            <p:nvPr/>
          </p:nvSpPr>
          <p:spPr>
            <a:xfrm>
              <a:off x="9219175" y="3833157"/>
              <a:ext cx="2878556" cy="881009"/>
            </a:xfrm>
            <a:custGeom>
              <a:avLst/>
              <a:gdLst>
                <a:gd name="connsiteX0" fmla="*/ 0 w 2702625"/>
                <a:gd name="connsiteY0" fmla="*/ 0 h 1078996"/>
                <a:gd name="connsiteX1" fmla="*/ 2163127 w 2702625"/>
                <a:gd name="connsiteY1" fmla="*/ 0 h 1078996"/>
                <a:gd name="connsiteX2" fmla="*/ 2702625 w 2702625"/>
                <a:gd name="connsiteY2" fmla="*/ 539498 h 1078996"/>
                <a:gd name="connsiteX3" fmla="*/ 2163127 w 2702625"/>
                <a:gd name="connsiteY3" fmla="*/ 1078996 h 1078996"/>
                <a:gd name="connsiteX4" fmla="*/ 0 w 2702625"/>
                <a:gd name="connsiteY4" fmla="*/ 1078996 h 1078996"/>
                <a:gd name="connsiteX5" fmla="*/ 539498 w 2702625"/>
                <a:gd name="connsiteY5" fmla="*/ 539498 h 1078996"/>
                <a:gd name="connsiteX6" fmla="*/ 0 w 2702625"/>
                <a:gd name="connsiteY6" fmla="*/ 0 h 107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78996">
                  <a:moveTo>
                    <a:pt x="0" y="0"/>
                  </a:moveTo>
                  <a:lnTo>
                    <a:pt x="2163127" y="0"/>
                  </a:lnTo>
                  <a:lnTo>
                    <a:pt x="2702625" y="539498"/>
                  </a:lnTo>
                  <a:lnTo>
                    <a:pt x="2163127" y="1078996"/>
                  </a:lnTo>
                  <a:lnTo>
                    <a:pt x="0" y="1078996"/>
                  </a:lnTo>
                  <a:lnTo>
                    <a:pt x="539498" y="5394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rtlCol="0" anchor="ctr" anchorCtr="0">
              <a:noAutofit/>
            </a:bodyPr>
            <a:lstStyle>
              <a:defPPr>
                <a:defRPr lang="en-GB"/>
              </a:defPPr>
            </a:lstStyle>
            <a:p>
              <a:pPr marL="0" lvl="0" indent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800" b="1" i="0" kern="1200" spc="50" dirty="0">
                  <a:ln>
                    <a:noFill/>
                  </a:ln>
                  <a:solidFill>
                    <a:schemeClr val="bg1"/>
                  </a:solidFill>
                  <a:latin typeface="Arial" panose="020B0604020202020204" pitchFamily="34" charset="0"/>
                </a:rPr>
                <a:t>Launch</a:t>
              </a:r>
            </a:p>
            <a:p>
              <a:pPr marL="0" lvl="0" indent="0" algn="l" defTabSz="800100" rtl="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b="0" i="0" spc="50" dirty="0">
                  <a:solidFill>
                    <a:schemeClr val="bg1"/>
                  </a:solidFill>
                  <a:effectLst/>
                  <a:latin typeface="Arial" panose="020B0604020202020204" pitchFamily="34" charset="0"/>
                </a:rPr>
                <a:t>General product release</a:t>
              </a:r>
              <a:endParaRPr lang="en-GB" sz="1200" kern="1200" spc="5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8C99B58-F005-E2E5-3428-9FF2234D1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Product launch plan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62922F-A15F-768D-01E9-E582DDCC398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5FBFE-22FC-0622-D5CB-2219B82ED72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6022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953FD73-3C20-1A2D-592F-07E395610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2A306E-F0AE-576B-FADB-4B5983F4063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73208-F9ED-993D-477F-AD36CA6ABB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Project overview​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22715B-93B4-5AF2-4CF7-4210F6FACB2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Design process​</a:t>
            </a:r>
          </a:p>
          <a:p>
            <a:pPr rtl="0"/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8AA8EA-154B-1586-1B03-2A3E56C82B9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Technologies used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E845C-50F8-D0D3-B695-3EBD492039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Demo​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FFF4002-1A50-108B-9DC3-0DFAA750E43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What do we do?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B9220A8-F124-7A65-E119-AC65CC91023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Gathering the data</a:t>
            </a:r>
          </a:p>
          <a:p>
            <a:pPr rtl="0"/>
            <a:r>
              <a:rPr lang="en-GB" dirty="0"/>
              <a:t>Visualisation drafted</a:t>
            </a:r>
          </a:p>
          <a:p>
            <a:pPr rtl="0"/>
            <a:r>
              <a:rPr lang="en-GB" dirty="0"/>
              <a:t>Data workflow</a:t>
            </a:r>
          </a:p>
          <a:p>
            <a:pPr rtl="0"/>
            <a:br>
              <a:rPr lang="en-GB" dirty="0"/>
            </a:br>
            <a:endParaRPr lang="en-GB" dirty="0"/>
          </a:p>
        </p:txBody>
      </p:sp>
      <p:sp>
        <p:nvSpPr>
          <p:cNvPr id="133" name="Text Placeholder 132">
            <a:extLst>
              <a:ext uri="{FF2B5EF4-FFF2-40B4-BE49-F238E27FC236}">
                <a16:creationId xmlns:a16="http://schemas.microsoft.com/office/drawing/2014/main" id="{7642D3A8-5C4E-FC41-22B8-E5B06B4FF72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Jupiter notebook</a:t>
            </a:r>
          </a:p>
          <a:p>
            <a:pPr rtl="0"/>
            <a:r>
              <a:rPr lang="en-GB" dirty="0" err="1"/>
              <a:t>PGadmin</a:t>
            </a:r>
            <a:endParaRPr lang="en-GB" dirty="0"/>
          </a:p>
          <a:p>
            <a:pPr rtl="0"/>
            <a:r>
              <a:rPr lang="en-GB" dirty="0" err="1"/>
              <a:t>SQLalchamy</a:t>
            </a:r>
            <a:endParaRPr lang="en-GB" dirty="0"/>
          </a:p>
          <a:p>
            <a:pPr rtl="0"/>
            <a:r>
              <a:rPr lang="en-GB" dirty="0"/>
              <a:t>HTML</a:t>
            </a:r>
          </a:p>
          <a:p>
            <a:pPr rtl="0"/>
            <a:r>
              <a:rPr lang="en-GB" dirty="0"/>
              <a:t>CSS</a:t>
            </a:r>
          </a:p>
          <a:p>
            <a:pPr rtl="0"/>
            <a:r>
              <a:rPr lang="en-GB" dirty="0" err="1"/>
              <a:t>Javascript</a:t>
            </a:r>
            <a:endParaRPr lang="en-GB" dirty="0"/>
          </a:p>
          <a:p>
            <a:pPr rtl="0"/>
            <a:endParaRPr lang="en-GB" dirty="0"/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9D0D8A3-29BB-11A9-A461-E1AEF55627E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Final visualization on the website</a:t>
            </a:r>
          </a:p>
          <a:p>
            <a:pPr rtl="0"/>
            <a:r>
              <a:rPr lang="en-GB" dirty="0"/>
              <a:t>Demonstrating the analysis with the demo website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6A50566-A544-45FD-3EA5-98A56BFA4435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15EB22-D187-64BD-D2F1-25063327CD6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3665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73B761-46A0-2F4D-A7F0-59BDD81B51E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executive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78BD9-C60D-A34A-01C9-506106D02A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plan</a:t>
            </a:r>
          </a:p>
        </p:txBody>
      </p:sp>
      <p:pic>
        <p:nvPicPr>
          <p:cNvPr id="7" name="Picture Placeholder 6" descr="Man sitting on steel frame">
            <a:extLst>
              <a:ext uri="{FF2B5EF4-FFF2-40B4-BE49-F238E27FC236}">
                <a16:creationId xmlns:a16="http://schemas.microsoft.com/office/drawing/2014/main" id="{A8911F6B-778D-AFF5-3653-A37175EB90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FFE61A45-FA3C-CC79-B767-DE24BD41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Executive plan</a:t>
            </a:r>
          </a:p>
        </p:txBody>
      </p:sp>
    </p:spTree>
    <p:extLst>
      <p:ext uri="{BB962C8B-B14F-4D97-AF65-F5344CB8AC3E}">
        <p14:creationId xmlns:p14="http://schemas.microsoft.com/office/powerpoint/2010/main" val="31427431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25F3B-4018-ADF8-4D41-87192174E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Product budget</a:t>
            </a:r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7E8E154C-592C-940F-05D3-1517DEA883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566938"/>
              </p:ext>
            </p:extLst>
          </p:nvPr>
        </p:nvGraphicFramePr>
        <p:xfrm>
          <a:off x="959326" y="2581703"/>
          <a:ext cx="10273349" cy="2819050"/>
        </p:xfrm>
        <a:graphic>
          <a:graphicData uri="http://schemas.openxmlformats.org/drawingml/2006/table">
            <a:tbl>
              <a:tblPr firstRow="1" firstCol="1">
                <a:tableStyleId>{69012ECD-51FC-41F1-AA8D-1B2483CD663E}</a:tableStyleId>
              </a:tblPr>
              <a:tblGrid>
                <a:gridCol w="686595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61832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329450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305859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29968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203008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829564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563810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endParaRPr lang="en-GB" sz="1200" spc="50" baseline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Column A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Column B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Column C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Column D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Column E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Column F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563810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Q1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10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100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50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10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£6,750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£1,013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563810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Q2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50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500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60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500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£33,750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£5,063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563810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Q3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200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2000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100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5000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£135,000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£20,250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563810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Q4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400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4000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120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>
                          <a:solidFill>
                            <a:schemeClr val="accent1"/>
                          </a:solidFill>
                          <a:latin typeface="+mn-lt"/>
                        </a:rPr>
                        <a:t>50,000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£270,000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r" rtl="0"/>
                      <a:r>
                        <a:rPr lang="en-GB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£40,500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140AA6-2686-545F-F60A-AF871F7F211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3EC2F4-EB1F-205C-7B91-FAE6ABB6DA8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6872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B70C2-2BC7-ACBA-2A48-FB5A0624C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Up next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C3D4B62-E96F-EAC3-BE39-4428B3B4F76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D8B79D-FCF6-F417-A7A6-C19A8B41E3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Business management</a:t>
            </a:r>
            <a:br>
              <a:rPr lang="en-GB" dirty="0"/>
            </a:br>
            <a:r>
              <a:rPr lang="en-GB"/>
              <a:t>opportunity sizing</a:t>
            </a:r>
            <a:endParaRPr lang="en-GB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4828592-BE65-36A3-C451-0AC0337DD77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820511" y="2196231"/>
            <a:ext cx="2275489" cy="3884612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865FEB-6500-FA87-0C66-04654CE275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Product positioning</a:t>
            </a:r>
            <a:br>
              <a:rPr lang="en-GB" dirty="0"/>
            </a:br>
            <a:r>
              <a:rPr lang="en-GB"/>
              <a:t>in-market user testing</a:t>
            </a:r>
            <a:endParaRPr lang="en-GB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8B517F4-E4FF-3CF9-7E1A-42EED57F511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732902" y="2196231"/>
            <a:ext cx="2275489" cy="3884612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3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581666-DFBC-9C8D-DF93-6FC6DE86B71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Media outreach</a:t>
            </a:r>
            <a:br>
              <a:rPr lang="en-GB" dirty="0"/>
            </a:br>
            <a:r>
              <a:rPr lang="en-GB"/>
              <a:t>lead optimisation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7D8D77-76B4-32B5-0188-954E3F52D6B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911157-A803-A8B5-B37C-01BAEFCFEA0A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42639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C2C5D4E-F481-B17C-DFEF-7F9F7D414F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Thank</a:t>
            </a:r>
          </a:p>
          <a:p>
            <a:pPr rtl="0"/>
            <a:r>
              <a:rPr lang="en-GB" dirty="0"/>
              <a:t>thank</a:t>
            </a:r>
          </a:p>
          <a:p>
            <a:pPr rtl="0"/>
            <a:r>
              <a:rPr lang="en-GB" dirty="0"/>
              <a:t>Thank</a:t>
            </a:r>
          </a:p>
          <a:p>
            <a:pPr rtl="0"/>
            <a:r>
              <a:rPr lang="en-GB" dirty="0"/>
              <a:t>You</a:t>
            </a:r>
          </a:p>
          <a:p>
            <a:pPr rtl="0"/>
            <a:r>
              <a:rPr lang="en-GB" dirty="0"/>
              <a:t>You</a:t>
            </a:r>
          </a:p>
          <a:p>
            <a:pPr rtl="0"/>
            <a:r>
              <a:rPr lang="en-GB" dirty="0"/>
              <a:t>You</a:t>
            </a:r>
          </a:p>
          <a:p>
            <a:pPr rtl="0"/>
            <a:r>
              <a:rPr lang="en-GB" dirty="0"/>
              <a:t>you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4B71A9C-F374-B122-4E3F-6FED019092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6300" y="1209784"/>
            <a:ext cx="5812656" cy="440361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6600" dirty="0"/>
              <a:t>Thank you</a:t>
            </a:r>
          </a:p>
          <a:p>
            <a:pPr rtl="0"/>
            <a:r>
              <a:rPr lang="en-GB" sz="6600" dirty="0"/>
              <a:t>For watching</a:t>
            </a:r>
          </a:p>
        </p:txBody>
      </p:sp>
    </p:spTree>
    <p:extLst>
      <p:ext uri="{BB962C8B-B14F-4D97-AF65-F5344CB8AC3E}">
        <p14:creationId xmlns:p14="http://schemas.microsoft.com/office/powerpoint/2010/main" val="3068072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47B8C-65D0-EA39-A5A8-A5EFE8FEB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project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6A718-8F29-3AB4-D64D-7209870F5E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overview</a:t>
            </a:r>
          </a:p>
        </p:txBody>
      </p:sp>
      <p:pic>
        <p:nvPicPr>
          <p:cNvPr id="7" name="Picture 6" descr="A picture containing text, computer, indoor, computer&#10;&#10;Description automatically generated">
            <a:extLst>
              <a:ext uri="{FF2B5EF4-FFF2-40B4-BE49-F238E27FC236}">
                <a16:creationId xmlns:a16="http://schemas.microsoft.com/office/drawing/2014/main" id="{0C556518-C5F7-B3C4-E22C-AB78A25F8F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819399" y="1609439"/>
            <a:ext cx="5887677" cy="389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5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3B572-0251-DBF5-7614-E9491BB4E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FC30E-0BA6-46DD-492A-49D4750C5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64" y="1655063"/>
            <a:ext cx="11164824" cy="5066411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AU" sz="4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wanted to keep the data specific to the industries that we are familiar with. </a:t>
            </a:r>
          </a:p>
          <a:p>
            <a:pPr>
              <a:spcBef>
                <a:spcPts val="0"/>
              </a:spcBef>
            </a:pPr>
            <a:r>
              <a:rPr lang="en-AU" sz="4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have decided to use data from a company that one of us is currently employed (With permission).</a:t>
            </a: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>
              <a:spcBef>
                <a:spcPts val="0"/>
              </a:spcBef>
            </a:pPr>
            <a:r>
              <a:rPr lang="en-AU" sz="4000" b="0" dirty="0">
                <a:solidFill>
                  <a:srgbClr val="000000"/>
                </a:solidFill>
                <a:latin typeface="Arial" panose="020B0604020202020204" pitchFamily="34" charset="0"/>
              </a:rPr>
              <a:t>U</a:t>
            </a:r>
            <a:r>
              <a:rPr lang="en-AU" sz="4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 real data, to generate useful and meaningful visuals that can be used in real world situations.</a:t>
            </a:r>
            <a:br>
              <a:rPr lang="en-AU" dirty="0"/>
            </a:b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8CF81B-551C-591F-9A2E-B24C62353FD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pPr rtl="0"/>
            <a:fld id="{295C7AAE-A677-454A-8BDB-62A0650ACE98}" type="slidenum">
              <a:rPr lang="en-GB" smtClean="0"/>
              <a:pPr rtl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672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8CAE3-3442-5EBF-2DE7-1C7B0AFA3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do?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CF1336-80C1-E33F-57C6-5B23C8B3FE2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data set we are using for this project contains the delivery information for a manufacturing company. </a:t>
            </a:r>
          </a:p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are attempting to identify if there are any trends with product type and its delivery. </a:t>
            </a:r>
          </a:p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data has multiple sites and is across a financial year. </a:t>
            </a:r>
          </a:p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are hoping we may be able to find seasonal trends and/or areas that are high users of certain products.</a:t>
            </a:r>
            <a:endParaRPr lang="en-AU" b="0" dirty="0">
              <a:effectLst/>
            </a:endParaRPr>
          </a:p>
          <a:p>
            <a:br>
              <a:rPr lang="en-AU" dirty="0"/>
            </a:b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1A0BE-B93A-2AFC-DCE4-80159D3322B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F01D9-A03A-2E94-183D-D8CB1EE4E751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pPr rtl="0"/>
            <a:fld id="{295C7AAE-A677-454A-8BDB-62A0650ACE98}" type="slidenum">
              <a:rPr lang="en-GB" smtClean="0"/>
              <a:pPr rtl="0"/>
              <a:t>5</a:t>
            </a:fld>
            <a:endParaRPr lang="en-GB" dirty="0"/>
          </a:p>
        </p:txBody>
      </p:sp>
      <p:pic>
        <p:nvPicPr>
          <p:cNvPr id="15" name="Picture 14" descr="A computer on a table&#10;&#10;Description automatically generated with medium confidence">
            <a:extLst>
              <a:ext uri="{FF2B5EF4-FFF2-40B4-BE49-F238E27FC236}">
                <a16:creationId xmlns:a16="http://schemas.microsoft.com/office/drawing/2014/main" id="{1113DB0D-BBE5-232B-0DB4-5E80AF21D3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58567" y="1188358"/>
            <a:ext cx="4876201" cy="470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39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9A004-BF6D-FE16-E2E8-44F687F19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Design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0B75ED-1B8A-5924-D271-182345C9308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are extracting the data from the .csv file using the pandas library and also transforming the data using the pandas library. </a:t>
            </a:r>
          </a:p>
          <a:p>
            <a:pPr rtl="0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Then using </a:t>
            </a:r>
            <a:r>
              <a:rPr lang="en-AU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pyalchemy</a:t>
            </a: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we are loading the data into our relational SQL database PostgreSQL. </a:t>
            </a:r>
          </a:p>
          <a:p>
            <a:pPr rtl="0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will be connecting our database to our front end using </a:t>
            </a:r>
            <a:r>
              <a:rPr lang="en-AU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ds.js</a:t>
            </a: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Leaflet and </a:t>
            </a:r>
            <a:r>
              <a:rPr lang="en-AU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Anime.js</a:t>
            </a: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libraries to create our visualisations within our Html file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AD136D-505E-4253-3F50-0C565558269D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1743C7-C079-31F6-50CF-CAF5C83A5964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6</a:t>
            </a:fld>
            <a:endParaRPr lang="en-GB" dirty="0"/>
          </a:p>
        </p:txBody>
      </p:sp>
      <p:pic>
        <p:nvPicPr>
          <p:cNvPr id="14" name="Picture 13" descr="A picture containing text, several&#10;&#10;Description automatically generated">
            <a:extLst>
              <a:ext uri="{FF2B5EF4-FFF2-40B4-BE49-F238E27FC236}">
                <a16:creationId xmlns:a16="http://schemas.microsoft.com/office/drawing/2014/main" id="{2F82A4BD-8BB8-DC7A-B1ED-A02C1CA88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60699" y="800100"/>
            <a:ext cx="5262201" cy="492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29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CA8E6-B472-3D61-DBF9-453E8F142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A0EB1-12D1-EFCC-EE38-883FCABA5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12B30-2793-9945-D68B-EFC9719C8C8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9E4477-89D9-1ECC-073B-7F16071A9B5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pPr rtl="0"/>
            <a:fld id="{295C7AAE-A677-454A-8BDB-62A0650ACE98}" type="slidenum">
              <a:rPr lang="en-GB" smtClean="0"/>
              <a:pPr rtl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3690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A4B33-435F-6B55-E73C-CA339BFC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Technologies used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4E4A5-5BCF-C7AD-B3E0-E16F60FDAED3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CC904-B5CC-B3FC-A3D1-2E570874E7A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295C7AAE-A677-454A-8BDB-62A0650ACE98}" type="slidenum">
              <a:rPr lang="en-GB" smtClean="0"/>
              <a:pPr rtl="0"/>
              <a:t>8</a:t>
            </a:fld>
            <a:endParaRPr lang="en-GB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91A2819-C4DB-F5A6-74E7-A22610E35E96}"/>
              </a:ext>
            </a:extLst>
          </p:cNvPr>
          <p:cNvSpPr txBox="1"/>
          <p:nvPr/>
        </p:nvSpPr>
        <p:spPr>
          <a:xfrm>
            <a:off x="3048000" y="1305342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Query to create tables in </a:t>
            </a:r>
            <a:r>
              <a:rPr lang="en-AU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PGAdmin</a:t>
            </a:r>
            <a:endParaRPr lang="en-AU" dirty="0"/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Python API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Alchemy Flask</a:t>
            </a:r>
            <a:endParaRPr lang="en-AU" dirty="0"/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Html</a:t>
            </a:r>
            <a:endParaRPr lang="en-AU" dirty="0"/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Css</a:t>
            </a:r>
            <a:endParaRPr lang="en-AU" dirty="0"/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Javascript</a:t>
            </a:r>
            <a:endParaRPr lang="en-AU" dirty="0"/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Visual 1 - Bar chart (x = Months (Grouped by Product type) y = units sold </a:t>
            </a:r>
            <a:r>
              <a:rPr lang="en-AU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Using </a:t>
            </a:r>
            <a:r>
              <a:rPr lang="en-AU" b="1" dirty="0" err="1">
                <a:solidFill>
                  <a:srgbClr val="000000"/>
                </a:solidFill>
                <a:latin typeface="Arial" panose="020B0604020202020204" pitchFamily="34" charset="0"/>
              </a:rPr>
              <a:t>plotly</a:t>
            </a:r>
            <a:endParaRPr lang="en-AU" dirty="0"/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Visual 2 - Pie chart (Slices = product type, size = units sold) </a:t>
            </a:r>
            <a:r>
              <a:rPr lang="en-AU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Using </a:t>
            </a:r>
            <a:r>
              <a:rPr lang="en-AU" b="1" dirty="0" err="1">
                <a:solidFill>
                  <a:srgbClr val="000000"/>
                </a:solidFill>
                <a:latin typeface="Arial" panose="020B0604020202020204" pitchFamily="34" charset="0"/>
              </a:rPr>
              <a:t>plotly</a:t>
            </a:r>
            <a:endParaRPr lang="en-AU" dirty="0"/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Visual 3 - Map (</a:t>
            </a:r>
            <a:r>
              <a:rPr lang="en-AU" dirty="0">
                <a:solidFill>
                  <a:srgbClr val="000000"/>
                </a:solidFill>
                <a:latin typeface="Arial" panose="020B0604020202020204" pitchFamily="34" charset="0"/>
              </a:rPr>
              <a:t>Polygon</a:t>
            </a: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= location, popup = total products and units sold) </a:t>
            </a:r>
            <a:r>
              <a:rPr lang="en-AU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Using </a:t>
            </a:r>
            <a:r>
              <a:rPr lang="en-AU" b="1" dirty="0">
                <a:solidFill>
                  <a:srgbClr val="000000"/>
                </a:solidFill>
                <a:latin typeface="Arial" panose="020B0604020202020204" pitchFamily="34" charset="0"/>
              </a:rPr>
              <a:t>Leaflet - Choropleth</a:t>
            </a:r>
            <a:endParaRPr lang="en-AU" dirty="0"/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 Driven interaction – Dropdown</a:t>
            </a:r>
            <a:endParaRPr lang="en-AU" dirty="0"/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New </a:t>
            </a:r>
            <a:r>
              <a:rPr lang="en-AU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Javascript</a:t>
            </a: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library </a:t>
            </a:r>
            <a:r>
              <a:rPr lang="en-AU" sz="1800" b="1" i="0" u="none" strike="noStrike" dirty="0" err="1">
                <a:solidFill>
                  <a:srgbClr val="3A3A3A"/>
                </a:solidFill>
                <a:effectLst/>
                <a:latin typeface="Arial" panose="020B0604020202020204" pitchFamily="34" charset="0"/>
              </a:rPr>
              <a:t>Anime.js</a:t>
            </a:r>
            <a:endParaRPr lang="en-AU" b="0" dirty="0">
              <a:effectLst/>
            </a:endParaRPr>
          </a:p>
          <a:p>
            <a:br>
              <a:rPr lang="en-AU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464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030C4-0D1C-EE6D-1645-AF39FF1FA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D8B4C-8BC4-C971-00E5-CC34760B8C4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0CE812-19B3-6219-E7F0-77B6562EA0E9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BE5B21-4F8A-E68A-E606-25932E25F0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9554F5-6A34-F4EB-3FD9-56BD9377EDF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6809498-7FBF-61B9-0133-2BC7767E8A5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0EBB4CC-9E61-1E4A-C857-09608F0A7140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B895FD-EDE6-B932-ED85-BCF4AD41507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430478D-B28F-A235-C034-A67F767A0ED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1789638-A36C-185F-D909-252022BC88C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99763E4-C90D-756A-6F7D-5C648DC3BE04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79B7DED-2EC7-3409-803A-D7CBE6EA10F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BABFCE-AFC9-F82A-B8CC-BBF94E4449B4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62E455D-4A06-1398-292B-69952AC986F4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8A05EB2-708F-E7EA-E5F3-CBD0E3A446E6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136FCA5D-DE51-4B4C-EA22-10AE63EE615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9CC616DC-8C78-9105-3FF0-EFE4D7335E8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pPr rtl="0"/>
            <a:fld id="{295C7AAE-A677-454A-8BDB-62A0650ACE98}" type="slidenum">
              <a:rPr lang="en-GB" smtClean="0"/>
              <a:pPr rtl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833717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ised design">
  <a:themeElements>
    <a:clrScheme name="Product-Summary">
      <a:dk1>
        <a:srgbClr val="000000"/>
      </a:dk1>
      <a:lt1>
        <a:srgbClr val="FFFFFF"/>
      </a:lt1>
      <a:dk2>
        <a:srgbClr val="C16548"/>
      </a:dk2>
      <a:lt2>
        <a:srgbClr val="E7E6E6"/>
      </a:lt2>
      <a:accent1>
        <a:srgbClr val="C16548"/>
      </a:accent1>
      <a:accent2>
        <a:srgbClr val="E1C9C1"/>
      </a:accent2>
      <a:accent3>
        <a:srgbClr val="EFE9E7"/>
      </a:accent3>
      <a:accent4>
        <a:srgbClr val="7C8C5F"/>
      </a:accent4>
      <a:accent5>
        <a:srgbClr val="DAE7C3"/>
      </a:accent5>
      <a:accent6>
        <a:srgbClr val="ECF1E3"/>
      </a:accent6>
      <a:hlink>
        <a:srgbClr val="0563C1"/>
      </a:hlink>
      <a:folHlink>
        <a:srgbClr val="954F72"/>
      </a:folHlink>
    </a:clrScheme>
    <a:fontScheme name="Custom 11">
      <a:majorFont>
        <a:latin typeface="Felix Titl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vert="horz" lIns="0" tIns="0" rIns="0" bIns="0" rtlCol="0" anchor="t">
        <a:noAutofit/>
      </a:bodyPr>
      <a:lstStyle>
        <a:defPPr algn="l">
          <a:defRPr sz="75000" spc="500" dirty="0">
            <a:solidFill>
              <a:srgbClr val="C16548">
                <a:alpha val="5000"/>
              </a:srgbClr>
            </a:solidFill>
            <a:latin typeface="Felix Titling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66612933_TF89238778_Win32" id="{1B57E06C-7E6C-4A27-8382-30583860FF2D}" vid="{1DABD696-DC97-4588-806F-05A7C182FC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Customised design</Template>
  <TotalTime>2891</TotalTime>
  <Words>823</Words>
  <Application>Microsoft Macintosh PowerPoint</Application>
  <PresentationFormat>Widescreen</PresentationFormat>
  <Paragraphs>255</Paragraphs>
  <Slides>23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Avenir Book</vt:lpstr>
      <vt:lpstr>Avenir Next LT Pro</vt:lpstr>
      <vt:lpstr>Calibri</vt:lpstr>
      <vt:lpstr>Felix Titling</vt:lpstr>
      <vt:lpstr>Customised design</vt:lpstr>
      <vt:lpstr>product product​ project 03 Shipment summary summary summary</vt:lpstr>
      <vt:lpstr>agenda</vt:lpstr>
      <vt:lpstr>project</vt:lpstr>
      <vt:lpstr>Motivation</vt:lpstr>
      <vt:lpstr>What do we do?</vt:lpstr>
      <vt:lpstr>Design process</vt:lpstr>
      <vt:lpstr>visualization</vt:lpstr>
      <vt:lpstr>Technologies used</vt:lpstr>
      <vt:lpstr>PowerPoint Presentation</vt:lpstr>
      <vt:lpstr>Product roadmap</vt:lpstr>
      <vt:lpstr>Strategic features</vt:lpstr>
      <vt:lpstr>The competition </vt:lpstr>
      <vt:lpstr>Industry overview</vt:lpstr>
      <vt:lpstr>Competitive analysis</vt:lpstr>
      <vt:lpstr>Product swot analysis</vt:lpstr>
      <vt:lpstr>Go to go to go to market market market market</vt:lpstr>
      <vt:lpstr>Product pricing</vt:lpstr>
      <vt:lpstr>Marketing plan</vt:lpstr>
      <vt:lpstr>Product launch plan</vt:lpstr>
      <vt:lpstr>Executive plan</vt:lpstr>
      <vt:lpstr>Product budget</vt:lpstr>
      <vt:lpstr>Up next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product​ production summary Project 03 summary summary summary</dc:title>
  <dc:creator>Udeshi Pereira</dc:creator>
  <cp:lastModifiedBy>Udeshi Pereira</cp:lastModifiedBy>
  <cp:revision>3</cp:revision>
  <dcterms:created xsi:type="dcterms:W3CDTF">2022-11-25T21:37:13Z</dcterms:created>
  <dcterms:modified xsi:type="dcterms:W3CDTF">2022-11-27T22:34:52Z</dcterms:modified>
</cp:coreProperties>
</file>

<file path=docProps/thumbnail.jpeg>
</file>